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88" r:id="rId4"/>
    <p:sldId id="303" r:id="rId5"/>
    <p:sldId id="301" r:id="rId6"/>
    <p:sldId id="300" r:id="rId7"/>
    <p:sldId id="283" r:id="rId8"/>
    <p:sldId id="298" r:id="rId9"/>
    <p:sldId id="295" r:id="rId10"/>
    <p:sldId id="284" r:id="rId11"/>
    <p:sldId id="286" r:id="rId12"/>
    <p:sldId id="287" r:id="rId13"/>
    <p:sldId id="291" r:id="rId14"/>
    <p:sldId id="299" r:id="rId15"/>
    <p:sldId id="302" r:id="rId16"/>
    <p:sldId id="273" r:id="rId17"/>
  </p:sldIdLst>
  <p:sldSz cx="9144000" cy="6858000" type="screen4x3"/>
  <p:notesSz cx="7010400" cy="9236075"/>
  <p:embeddedFontLst>
    <p:embeddedFont>
      <p:font typeface="BKM-cmssbx10" panose="020B0604020202020204" charset="2"/>
      <p:regular r:id="rId19"/>
    </p:embeddedFont>
    <p:embeddedFont>
      <p:font typeface="CMU Sans Serif" panose="020B0604020202020204" charset="0"/>
      <p:regular r:id="rId20"/>
    </p:embeddedFont>
    <p:embeddedFont>
      <p:font typeface="BKM-cmss10" panose="020B0604020202020204" charset="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B2"/>
    <a:srgbClr val="473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 autoAdjust="0"/>
    <p:restoredTop sz="94660"/>
  </p:normalViewPr>
  <p:slideViewPr>
    <p:cSldViewPr>
      <p:cViewPr varScale="1">
        <p:scale>
          <a:sx n="73" d="100"/>
          <a:sy n="73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4DB847-A7C6-423F-B771-46A6092732E3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C56A9-71FA-49A8-A49B-73E0C4B6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95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1936" y="1401763"/>
            <a:ext cx="7772400" cy="838200"/>
          </a:xfrm>
        </p:spPr>
        <p:txBody>
          <a:bodyPr/>
          <a:lstStyle>
            <a:lvl1pPr>
              <a:defRPr sz="3200" baseline="0">
                <a:solidFill>
                  <a:srgbClr val="3333B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2758281"/>
            <a:ext cx="6400800" cy="7620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Alberto </a:t>
            </a:r>
            <a:r>
              <a:rPr lang="en-US" dirty="0" err="1" smtClean="0"/>
              <a:t>Cavallo</a:t>
            </a:r>
            <a:endParaRPr lang="en-US" dirty="0" smtClean="0"/>
          </a:p>
          <a:p>
            <a:r>
              <a:rPr lang="en-US" dirty="0" smtClean="0"/>
              <a:t>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rgbClr val="3333B2"/>
              </a:buClr>
              <a:buSzPct val="120000"/>
              <a:buFontTx/>
              <a:buBlip>
                <a:blip r:embed="rId2"/>
              </a:buBlip>
              <a:defRPr sz="2100"/>
            </a:lvl2pPr>
            <a:lvl3pPr marL="1143000" indent="-228600">
              <a:buSzPct val="120000"/>
              <a:buFontTx/>
              <a:buBlip>
                <a:blip r:embed="rId2"/>
              </a:buBlip>
              <a:defRPr sz="2000"/>
            </a:lvl3pPr>
            <a:lvl4pPr>
              <a:defRPr sz="19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sz="2800" baseline="0">
                <a:solidFill>
                  <a:srgbClr val="3333B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8800" y="6624115"/>
            <a:ext cx="3372465" cy="23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D0017-6054-459D-AE5C-191A18401D8C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CB6DE-1033-4C2C-8280-139BC16F7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2057400"/>
          </a:xfrm>
        </p:spPr>
        <p:txBody>
          <a:bodyPr/>
          <a:lstStyle/>
          <a:p>
            <a:r>
              <a:rPr lang="en-US" dirty="0" smtClean="0">
                <a:latin typeface="BKM-cmssbx10" panose="020B0501010101010101" pitchFamily="34" charset="2"/>
                <a:ea typeface="CMU Sans Serif" panose="02000603000000000000" pitchFamily="50" charset="0"/>
                <a:cs typeface="CMU Sans Serif" panose="02000603000000000000" pitchFamily="50" charset="0"/>
              </a:rPr>
              <a:t>Online Prices for Computing Standards of Living Across Countries (OPSLAC)</a:t>
            </a:r>
            <a:endParaRPr lang="en-US" sz="3200" dirty="0" smtClean="0">
              <a:solidFill>
                <a:srgbClr val="3333B2"/>
              </a:solidFill>
              <a:latin typeface="BKM-cmssbx10" panose="020B0501010101010101" pitchFamily="34" charset="2"/>
              <a:ea typeface="CMU Sans Serif" panose="02000603000000000000" pitchFamily="50" charset="0"/>
              <a:cs typeface="CMU Sans Serif" panose="02000603000000000000" pitchFamily="50" charset="0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51005" y="2743200"/>
            <a:ext cx="6400800" cy="2133600"/>
          </a:xfrm>
        </p:spPr>
        <p:txBody>
          <a:bodyPr rtlCol="0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BKM-cmssbx10" panose="020B0501010101010101" pitchFamily="34" charset="2"/>
              </a:rPr>
              <a:t>Alberto Cavallo, Harvard </a:t>
            </a:r>
            <a:r>
              <a:rPr lang="en-US" sz="1800" dirty="0" smtClean="0">
                <a:latin typeface="BKM-cmssbx10" panose="020B0501010101010101" pitchFamily="34" charset="2"/>
              </a:rPr>
              <a:t>Business School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BKM-cmssbx10" panose="020B0501010101010101" pitchFamily="34" charset="2"/>
              </a:rPr>
              <a:t>Erwin Diewert, University of British Columbia, Canada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BKM-cmssbx10" panose="020B0501010101010101" pitchFamily="34" charset="2"/>
              </a:rPr>
              <a:t>Robert Feenstra, University of California, Davis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BKM-cmssbx10" panose="020B0501010101010101" pitchFamily="34" charset="2"/>
              </a:rPr>
              <a:t>Robert </a:t>
            </a:r>
            <a:r>
              <a:rPr lang="en-US" sz="1800" dirty="0" err="1" smtClean="0">
                <a:solidFill>
                  <a:schemeClr val="tx1"/>
                </a:solidFill>
                <a:latin typeface="BKM-cmssbx10" panose="020B0501010101010101" pitchFamily="34" charset="2"/>
              </a:rPr>
              <a:t>Inklaar</a:t>
            </a:r>
            <a:r>
              <a:rPr lang="en-US" sz="1800" dirty="0" smtClean="0">
                <a:solidFill>
                  <a:schemeClr val="tx1"/>
                </a:solidFill>
                <a:latin typeface="BKM-cmssbx10" panose="020B0501010101010101" pitchFamily="34" charset="2"/>
              </a:rPr>
              <a:t>, University of Groningen, The Netherlands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BKM-cmssbx10" panose="020B0501010101010101" pitchFamily="34" charset="2"/>
              </a:rPr>
              <a:t> Marcel </a:t>
            </a:r>
            <a:r>
              <a:rPr lang="en-US" sz="1800" dirty="0" err="1" smtClean="0">
                <a:solidFill>
                  <a:schemeClr val="tx1"/>
                </a:solidFill>
                <a:latin typeface="BKM-cmssbx10" panose="020B0501010101010101" pitchFamily="34" charset="2"/>
              </a:rPr>
              <a:t>Timmer</a:t>
            </a:r>
            <a:r>
              <a:rPr lang="en-US" sz="1800" dirty="0" smtClean="0">
                <a:solidFill>
                  <a:schemeClr val="tx1"/>
                </a:solidFill>
                <a:latin typeface="BKM-cmssbx10" panose="020B0501010101010101" pitchFamily="34" charset="2"/>
              </a:rPr>
              <a:t>, </a:t>
            </a:r>
            <a:r>
              <a:rPr lang="en-US" dirty="0">
                <a:latin typeface="BKM-cmssbx10" panose="020B0501010101010101" pitchFamily="34" charset="2"/>
              </a:rPr>
              <a:t>University of Groningen, </a:t>
            </a:r>
            <a:r>
              <a:rPr lang="en-US" dirty="0" smtClean="0">
                <a:latin typeface="BKM-cmssbx10" panose="020B0501010101010101" pitchFamily="34" charset="2"/>
              </a:rPr>
              <a:t>Netherlands</a:t>
            </a:r>
            <a:endParaRPr lang="en-US" sz="2000" dirty="0" smtClean="0">
              <a:solidFill>
                <a:schemeClr val="tx1"/>
              </a:solidFill>
              <a:latin typeface="BKM-cmssbx10" panose="020B0501010101010101" pitchFamily="34" charset="2"/>
            </a:endParaRPr>
          </a:p>
        </p:txBody>
      </p:sp>
      <p:sp>
        <p:nvSpPr>
          <p:cNvPr id="4" name="Subtitle 16"/>
          <p:cNvSpPr txBox="1">
            <a:spLocks/>
          </p:cNvSpPr>
          <p:nvPr/>
        </p:nvSpPr>
        <p:spPr bwMode="auto">
          <a:xfrm>
            <a:off x="1320113" y="51054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BKM-cmss10" panose="020B0501010101010101" pitchFamily="34" charset="2"/>
              </a:rPr>
              <a:t>NSF – January 31, 2020</a:t>
            </a:r>
            <a:endParaRPr lang="en-US" sz="2000" dirty="0">
              <a:solidFill>
                <a:schemeClr val="tx1"/>
              </a:solidFill>
              <a:latin typeface="BKM-cmss10" panose="020B0501010101010101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Multilateral Price Levels 2011 and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798786"/>
            <a:ext cx="5343525" cy="555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9961" y="4343400"/>
            <a:ext cx="16785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Smaller differences in 2014, when online BH coverage is complete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18930" y="4742766"/>
            <a:ext cx="53340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Few sectors and only 12 countries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BPP</a:t>
            </a:r>
            <a:r>
              <a:rPr lang="en-US" dirty="0" smtClean="0">
                <a:sym typeface="Wingdings" panose="05000000000000000000" pitchFamily="2" charset="2"/>
              </a:rPr>
              <a:t> has </a:t>
            </a:r>
            <a:r>
              <a:rPr lang="en-US" i="1" dirty="0" smtClean="0">
                <a:sym typeface="Wingdings" panose="05000000000000000000" pitchFamily="2" charset="2"/>
              </a:rPr>
              <a:t>some</a:t>
            </a:r>
            <a:r>
              <a:rPr lang="en-US" dirty="0" smtClean="0">
                <a:sym typeface="Wingdings" panose="05000000000000000000" pitchFamily="2" charset="2"/>
              </a:rPr>
              <a:t> data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60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Online data still not available in many countries/regions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Online prices </a:t>
            </a:r>
            <a:r>
              <a:rPr lang="en-US" sz="2000" dirty="0" smtClean="0">
                <a:sym typeface="Wingdings" panose="05000000000000000000" pitchFamily="2" charset="2"/>
              </a:rPr>
              <a:t>may not be representative of national averages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Though online-offline price differences are small </a:t>
            </a:r>
            <a:r>
              <a:rPr lang="en-US" sz="2000" i="1" dirty="0" smtClean="0">
                <a:sym typeface="Wingdings" panose="05000000000000000000" pitchFamily="2" charset="2"/>
              </a:rPr>
              <a:t>within</a:t>
            </a:r>
            <a:r>
              <a:rPr lang="en-US" sz="2000" dirty="0" smtClean="0">
                <a:sym typeface="Wingdings" panose="05000000000000000000" pitchFamily="2" charset="2"/>
              </a:rPr>
              <a:t> retailers (Cavallo, 2017)</a:t>
            </a:r>
          </a:p>
          <a:p>
            <a:pPr marL="457200" lvl="1" indent="0">
              <a:buNone/>
            </a:pP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Single price for all countries?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Many urban retailers with uniform pricing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 be complemented by scraping smaller local retailers </a:t>
            </a:r>
          </a:p>
          <a:p>
            <a:pPr marL="457200" lvl="1" indent="0">
              <a:buNone/>
            </a:pPr>
            <a:endParaRPr lang="en-US" sz="10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No expenditure weights (same problem as in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ICP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Combine with scanner data?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715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4739F7"/>
                </a:solidFill>
              </a:rPr>
              <a:t>Online data </a:t>
            </a:r>
            <a:r>
              <a:rPr lang="en-US" dirty="0" smtClean="0"/>
              <a:t>can provide </a:t>
            </a:r>
            <a:r>
              <a:rPr lang="en-US" i="1" dirty="0" smtClean="0">
                <a:solidFill>
                  <a:srgbClr val="4739F7"/>
                </a:solidFill>
              </a:rPr>
              <a:t>prices</a:t>
            </a:r>
            <a:r>
              <a:rPr lang="en-US" dirty="0" smtClean="0"/>
              <a:t> in high-frequency, no delays, close similarity in products, more control and transparency in data collection and methods used. So </a:t>
            </a:r>
            <a:r>
              <a:rPr lang="en-US" dirty="0" smtClean="0">
                <a:solidFill>
                  <a:srgbClr val="FF0000"/>
                </a:solidFill>
              </a:rPr>
              <a:t>BPP</a:t>
            </a:r>
            <a:r>
              <a:rPr lang="en-US" dirty="0" smtClean="0"/>
              <a:t> can possibly supplement (or replace) the very labor-intensive methods of the </a:t>
            </a:r>
            <a:r>
              <a:rPr lang="en-US" dirty="0" smtClean="0">
                <a:solidFill>
                  <a:srgbClr val="FF0000"/>
                </a:solidFill>
              </a:rPr>
              <a:t>ICP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Matching of individual products is still hard</a:t>
            </a:r>
          </a:p>
          <a:p>
            <a:pPr lvl="1"/>
            <a:r>
              <a:rPr lang="en-US" dirty="0" smtClean="0"/>
              <a:t>Barcodes and product descriptions not standardized</a:t>
            </a:r>
          </a:p>
          <a:p>
            <a:pPr lvl="1"/>
            <a:r>
              <a:rPr lang="en-US" dirty="0" smtClean="0"/>
              <a:t>Not simple to automate via machine learning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Besides </a:t>
            </a:r>
            <a:r>
              <a:rPr lang="en-US" dirty="0" smtClean="0">
                <a:solidFill>
                  <a:srgbClr val="FF0000"/>
                </a:solidFill>
              </a:rPr>
              <a:t>retail products</a:t>
            </a:r>
            <a:r>
              <a:rPr lang="en-US" dirty="0" smtClean="0"/>
              <a:t>, what other prices are available?</a:t>
            </a:r>
          </a:p>
          <a:p>
            <a:pPr lvl="1"/>
            <a:r>
              <a:rPr lang="en-US" dirty="0" smtClean="0"/>
              <a:t>Rental prices for housing</a:t>
            </a:r>
          </a:p>
          <a:p>
            <a:pPr lvl="1"/>
            <a:r>
              <a:rPr lang="en-US" dirty="0" smtClean="0"/>
              <a:t>Wages for contract work</a:t>
            </a:r>
          </a:p>
          <a:p>
            <a:pPr lvl="1"/>
            <a:r>
              <a:rPr lang="en-US" dirty="0" smtClean="0"/>
              <a:t>Other?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Comparison with ICP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351412" cy="2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03" y="4343400"/>
            <a:ext cx="8290393" cy="1671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59" y="777765"/>
            <a:ext cx="7978826" cy="30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Prices collected online include sales tax except for USA, Japan, Germany. </a:t>
            </a:r>
          </a:p>
          <a:p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smtClean="0">
                <a:solidFill>
                  <a:srgbClr val="FF0000"/>
                </a:solidFill>
              </a:rPr>
              <a:t>OPSLAC</a:t>
            </a:r>
            <a:r>
              <a:rPr lang="en-US" dirty="0" smtClean="0"/>
              <a:t> prices are being adjusted </a:t>
            </a:r>
          </a:p>
          <a:p>
            <a:pPr lvl="1"/>
            <a:r>
              <a:rPr lang="en-US" dirty="0" smtClean="0"/>
              <a:t>USA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food = 0.9%, electronics 5.08%, Fuel includes tax </a:t>
            </a:r>
            <a:r>
              <a:rPr lang="en-US" sz="1400" dirty="0" smtClean="0"/>
              <a:t>(</a:t>
            </a:r>
            <a:r>
              <a:rPr lang="en-US" sz="1400" dirty="0"/>
              <a:t>average </a:t>
            </a:r>
            <a:r>
              <a:rPr lang="en-US" sz="1400" dirty="0" smtClean="0"/>
              <a:t>sales </a:t>
            </a:r>
            <a:r>
              <a:rPr lang="en-US" sz="1400" dirty="0"/>
              <a:t>tax for all states (unweighted) after taking into account food exceptions </a:t>
            </a:r>
            <a:r>
              <a:rPr lang="en-US" sz="1400" dirty="0" smtClean="0"/>
              <a:t>-source </a:t>
            </a:r>
            <a:r>
              <a:rPr lang="en-US" sz="1400" dirty="0"/>
              <a:t>Federation of Tax Administrators Report 2015</a:t>
            </a:r>
            <a:r>
              <a:rPr lang="en-US" sz="1400" dirty="0" smtClean="0"/>
              <a:t>)</a:t>
            </a:r>
          </a:p>
          <a:p>
            <a:pPr lvl="1"/>
            <a:r>
              <a:rPr lang="en-US" dirty="0"/>
              <a:t>Germany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food </a:t>
            </a:r>
            <a:r>
              <a:rPr lang="en-US" dirty="0">
                <a:sym typeface="Wingdings" panose="05000000000000000000" pitchFamily="2" charset="2"/>
              </a:rPr>
              <a:t>taxed at 7%, the rest at 19%, </a:t>
            </a:r>
            <a:r>
              <a:rPr lang="en-US" dirty="0" smtClean="0">
                <a:sym typeface="Wingdings" panose="05000000000000000000" pitchFamily="2" charset="2"/>
              </a:rPr>
              <a:t>fuel includes tax</a:t>
            </a:r>
            <a:endParaRPr lang="en-US" dirty="0"/>
          </a:p>
          <a:p>
            <a:pPr lvl="1"/>
            <a:r>
              <a:rPr lang="en-US" dirty="0"/>
              <a:t>Japan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5% before 3/2014, 8% after.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Sales Taxes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762000"/>
            <a:ext cx="8382000" cy="5059363"/>
          </a:xfrm>
        </p:spPr>
        <p:txBody>
          <a:bodyPr/>
          <a:lstStyle/>
          <a:p>
            <a:r>
              <a:rPr lang="en-US" dirty="0" smtClean="0"/>
              <a:t>International </a:t>
            </a:r>
            <a:r>
              <a:rPr lang="en-US" i="1" dirty="0" smtClean="0">
                <a:solidFill>
                  <a:srgbClr val="4739F7"/>
                </a:solidFill>
              </a:rPr>
              <a:t>real income</a:t>
            </a:r>
            <a:r>
              <a:rPr lang="en-US" dirty="0" smtClean="0">
                <a:solidFill>
                  <a:srgbClr val="4739F7"/>
                </a:solidFill>
              </a:rPr>
              <a:t> </a:t>
            </a:r>
            <a:r>
              <a:rPr lang="en-US" dirty="0" smtClean="0"/>
              <a:t>comparisons rely on the </a:t>
            </a:r>
            <a:r>
              <a:rPr lang="en-US" i="1" dirty="0" smtClean="0">
                <a:solidFill>
                  <a:srgbClr val="4739F7"/>
                </a:solidFill>
              </a:rPr>
              <a:t>country prices </a:t>
            </a:r>
            <a:r>
              <a:rPr lang="en-US" dirty="0" smtClean="0"/>
              <a:t>collected by the World Bank’s </a:t>
            </a:r>
            <a:r>
              <a:rPr lang="en-US" dirty="0" smtClean="0">
                <a:solidFill>
                  <a:srgbClr val="FF0000"/>
                </a:solidFill>
              </a:rPr>
              <a:t>International Comparisons Program (ICP)</a:t>
            </a:r>
            <a:r>
              <a:rPr lang="en-US" dirty="0" smtClean="0"/>
              <a:t>, which are used to calculate </a:t>
            </a:r>
            <a:r>
              <a:rPr lang="en-US" i="1" dirty="0" smtClean="0"/>
              <a:t>real GDP </a:t>
            </a:r>
            <a:r>
              <a:rPr lang="en-US" dirty="0" smtClean="0"/>
              <a:t>and </a:t>
            </a:r>
            <a:r>
              <a:rPr lang="en-US" i="1" dirty="0" smtClean="0"/>
              <a:t>poverty levels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ICP coordinates the work of </a:t>
            </a:r>
            <a:r>
              <a:rPr lang="en-US" dirty="0" smtClean="0"/>
              <a:t>dozens of </a:t>
            </a:r>
            <a:r>
              <a:rPr lang="en-US" dirty="0" smtClean="0"/>
              <a:t>National Statistical Offices to collect prices for a basket of similar goods across countries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Many challenges: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ery labor intensive (and expensive)</a:t>
            </a:r>
          </a:p>
          <a:p>
            <a:pPr lvl="1"/>
            <a:r>
              <a:rPr lang="en-US" dirty="0" smtClean="0"/>
              <a:t>Political (and confidential) because funding depends on </a:t>
            </a:r>
            <a:r>
              <a:rPr lang="en-US" i="1" dirty="0" smtClean="0"/>
              <a:t>real GDP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frequency </a:t>
            </a:r>
            <a:r>
              <a:rPr lang="en-US" dirty="0" smtClean="0"/>
              <a:t>(ICP every </a:t>
            </a:r>
            <a:r>
              <a:rPr lang="en-US" dirty="0"/>
              <a:t>6 years, </a:t>
            </a:r>
            <a:r>
              <a:rPr lang="en-US" dirty="0" smtClean="0"/>
              <a:t>OECD 3 years)</a:t>
            </a:r>
            <a:endParaRPr lang="en-US" dirty="0"/>
          </a:p>
          <a:p>
            <a:pPr lvl="1"/>
            <a:r>
              <a:rPr lang="en-US" dirty="0"/>
              <a:t>Long delays in publication (ICP 2011 published in </a:t>
            </a:r>
            <a:r>
              <a:rPr lang="en-US" dirty="0" smtClean="0"/>
              <a:t>2014; ICP 2017 should be available later this year)</a:t>
            </a:r>
            <a:endParaRPr lang="en-US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countries refuse to participate (Argentina 2011), others are a source of controversy (China 2005)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738352"/>
            <a:ext cx="8382000" cy="5059363"/>
          </a:xfrm>
        </p:spPr>
        <p:txBody>
          <a:bodyPr/>
          <a:lstStyle/>
          <a:p>
            <a:r>
              <a:rPr lang="en-US" dirty="0" smtClean="0"/>
              <a:t>We relay on </a:t>
            </a:r>
            <a:r>
              <a:rPr lang="en-US" i="1" dirty="0" smtClean="0">
                <a:solidFill>
                  <a:srgbClr val="4739F7"/>
                </a:solidFill>
              </a:rPr>
              <a:t>online prices</a:t>
            </a:r>
            <a:r>
              <a:rPr lang="en-US" dirty="0" smtClean="0">
                <a:solidFill>
                  <a:srgbClr val="4739F7"/>
                </a:solidFill>
              </a:rPr>
              <a:t> </a:t>
            </a:r>
            <a:r>
              <a:rPr lang="en-US" dirty="0"/>
              <a:t>scraped from websites of largest </a:t>
            </a:r>
            <a:r>
              <a:rPr lang="en-US" dirty="0" smtClean="0"/>
              <a:t>retailers: </a:t>
            </a:r>
            <a:r>
              <a:rPr lang="en-US" dirty="0" smtClean="0">
                <a:sym typeface="Wingdings" panose="05000000000000000000" pitchFamily="2" charset="2"/>
              </a:rPr>
              <a:t>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Billion Prices Project (BPP) </a:t>
            </a:r>
            <a:r>
              <a:rPr lang="en-US" dirty="0" smtClean="0">
                <a:sym typeface="Wingdings" panose="05000000000000000000" pitchFamily="2" charset="2"/>
              </a:rPr>
              <a:t>since 2008 has measured </a:t>
            </a:r>
            <a:r>
              <a:rPr lang="en-US" dirty="0">
                <a:sym typeface="Wingdings" panose="05000000000000000000" pitchFamily="2" charset="2"/>
              </a:rPr>
              <a:t>daily </a:t>
            </a:r>
            <a:r>
              <a:rPr lang="en-US" dirty="0" smtClean="0">
                <a:sym typeface="Wingdings" panose="05000000000000000000" pitchFamily="2" charset="2"/>
              </a:rPr>
              <a:t>inflation. This is the first </a:t>
            </a:r>
            <a:r>
              <a:rPr lang="en-US" i="1" dirty="0" smtClean="0">
                <a:sym typeface="Wingdings" panose="05000000000000000000" pitchFamily="2" charset="2"/>
              </a:rPr>
              <a:t>cross-country</a:t>
            </a:r>
            <a:r>
              <a:rPr lang="en-US" dirty="0" smtClean="0">
                <a:sym typeface="Wingdings" panose="05000000000000000000" pitchFamily="2" charset="2"/>
              </a:rPr>
              <a:t> application:</a:t>
            </a:r>
          </a:p>
          <a:p>
            <a:pPr lvl="1"/>
            <a:r>
              <a:rPr lang="en-US" dirty="0"/>
              <a:t>12 </a:t>
            </a:r>
            <a:r>
              <a:rPr lang="en-US" dirty="0" smtClean="0"/>
              <a:t>Countries </a:t>
            </a:r>
            <a:r>
              <a:rPr lang="en-US" dirty="0" smtClean="0">
                <a:sym typeface="Wingdings" panose="05000000000000000000" pitchFamily="2" charset="2"/>
              </a:rPr>
              <a:t> Argentina</a:t>
            </a:r>
            <a:r>
              <a:rPr lang="en-US" dirty="0">
                <a:sym typeface="Wingdings" panose="05000000000000000000" pitchFamily="2" charset="2"/>
              </a:rPr>
              <a:t>, Australia, </a:t>
            </a:r>
            <a:r>
              <a:rPr lang="en-US" dirty="0" smtClean="0">
                <a:sym typeface="Wingdings" panose="05000000000000000000" pitchFamily="2" charset="2"/>
              </a:rPr>
              <a:t>Brazil, </a:t>
            </a:r>
            <a:r>
              <a:rPr lang="en-US" dirty="0">
                <a:sym typeface="Wingdings" panose="05000000000000000000" pitchFamily="2" charset="2"/>
              </a:rPr>
              <a:t>Canada, China, Germany, Japan, Netherlands, South Africa, UK, US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3 sectors  Food </a:t>
            </a:r>
            <a:r>
              <a:rPr lang="en-US" dirty="0">
                <a:sym typeface="Wingdings" panose="05000000000000000000" pitchFamily="2" charset="2"/>
              </a:rPr>
              <a:t>&amp; Beverages, Fuel, </a:t>
            </a:r>
            <a:r>
              <a:rPr lang="en-US" dirty="0" smtClean="0">
                <a:sym typeface="Wingdings" panose="05000000000000000000" pitchFamily="2" charset="2"/>
              </a:rPr>
              <a:t>Electronics</a:t>
            </a:r>
          </a:p>
          <a:p>
            <a:pPr marL="0" indent="0">
              <a:buNone/>
            </a:pP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 smtClean="0"/>
              <a:t>Main advantages</a:t>
            </a:r>
          </a:p>
          <a:p>
            <a:pPr lvl="1"/>
            <a:r>
              <a:rPr lang="en-US" dirty="0" smtClean="0"/>
              <a:t>Quarterly frequency (2011 to 2017)</a:t>
            </a:r>
          </a:p>
          <a:p>
            <a:pPr lvl="1"/>
            <a:r>
              <a:rPr lang="en-US" dirty="0" smtClean="0"/>
              <a:t>Closely-matched goods &amp; identical methodologies</a:t>
            </a:r>
          </a:p>
          <a:p>
            <a:pPr lvl="1"/>
            <a:r>
              <a:rPr lang="en-US" dirty="0" smtClean="0"/>
              <a:t>Full control over data collection, products chosen, methods used</a:t>
            </a:r>
          </a:p>
          <a:p>
            <a:pPr marL="457200" lvl="1" indent="0">
              <a:buNone/>
            </a:pP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We compare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BPP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rgbClr val="4739F7"/>
                </a:solidFill>
                <a:sym typeface="Wingdings" panose="05000000000000000000" pitchFamily="2" charset="2"/>
              </a:rPr>
              <a:t>price level </a:t>
            </a:r>
            <a:r>
              <a:rPr lang="en-US" dirty="0" smtClean="0">
                <a:sym typeface="Wingdings" panose="05000000000000000000" pitchFamily="2" charset="2"/>
              </a:rPr>
              <a:t>indices those obtained from the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ICP</a:t>
            </a:r>
            <a:r>
              <a:rPr lang="en-US" dirty="0" smtClean="0">
                <a:sym typeface="Wingdings" panose="05000000000000000000" pitchFamily="2" charset="2"/>
              </a:rPr>
              <a:t> 2011 and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OECD</a:t>
            </a:r>
            <a:r>
              <a:rPr lang="en-US" dirty="0" smtClean="0">
                <a:sym typeface="Wingdings" panose="05000000000000000000" pitchFamily="2" charset="2"/>
              </a:rPr>
              <a:t> 2014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‘Big Data’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738352"/>
            <a:ext cx="8382000" cy="5059363"/>
          </a:xfrm>
        </p:spPr>
        <p:txBody>
          <a:bodyPr/>
          <a:lstStyle/>
          <a:p>
            <a:r>
              <a:rPr lang="en-US" dirty="0" smtClean="0"/>
              <a:t>There is a surprisingly small community of economists interested in calculations of </a:t>
            </a:r>
            <a:r>
              <a:rPr lang="en-US" i="1" dirty="0" smtClean="0"/>
              <a:t>real GDP</a:t>
            </a:r>
          </a:p>
          <a:p>
            <a:pPr lvl="1"/>
            <a:r>
              <a:rPr lang="en-US" dirty="0" smtClean="0"/>
              <a:t>Originally started at the University of Pennsylvania in the 1960s which developed the “Penn World Table” </a:t>
            </a:r>
            <a:r>
              <a:rPr lang="en-US" dirty="0" smtClean="0">
                <a:solidFill>
                  <a:srgbClr val="FF0000"/>
                </a:solidFill>
              </a:rPr>
              <a:t>PWT</a:t>
            </a:r>
            <a:r>
              <a:rPr lang="en-US" dirty="0" smtClean="0"/>
              <a:t> (widely cited)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That was an independent source of </a:t>
            </a:r>
            <a:r>
              <a:rPr lang="en-US" i="1" dirty="0" smtClean="0">
                <a:sym typeface="Wingdings" panose="05000000000000000000" pitchFamily="2" charset="2"/>
              </a:rPr>
              <a:t>real GDP </a:t>
            </a:r>
            <a:r>
              <a:rPr lang="en-US" dirty="0" smtClean="0">
                <a:sym typeface="Wingdings" panose="05000000000000000000" pitchFamily="2" charset="2"/>
              </a:rPr>
              <a:t>that differed from the World Bank, since the PWT was not constrained politically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As the researchers at Penn have aged, the work has been taken over by the “next generation” </a:t>
            </a:r>
            <a:r>
              <a:rPr lang="en-US" smtClean="0">
                <a:sym typeface="Wingdings" panose="05000000000000000000" pitchFamily="2" charset="2"/>
              </a:rPr>
              <a:t>at </a:t>
            </a:r>
            <a:r>
              <a:rPr lang="en-US" smtClean="0">
                <a:sym typeface="Wingdings" panose="05000000000000000000" pitchFamily="2" charset="2"/>
              </a:rPr>
              <a:t>the University </a:t>
            </a:r>
            <a:r>
              <a:rPr lang="en-US" dirty="0" smtClean="0">
                <a:sym typeface="Wingdings" panose="05000000000000000000" pitchFamily="2" charset="2"/>
              </a:rPr>
              <a:t>of Groningen and UC Davis, </a:t>
            </a:r>
            <a:r>
              <a:rPr lang="en-US" i="1" dirty="0" smtClean="0">
                <a:solidFill>
                  <a:srgbClr val="3333B2"/>
                </a:solidFill>
                <a:sym typeface="Wingdings" panose="05000000000000000000" pitchFamily="2" charset="2"/>
              </a:rPr>
              <a:t>with fully available programs and data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Meet with others for an annual conference (funded by e.g. NSF)</a:t>
            </a:r>
          </a:p>
          <a:p>
            <a:pPr marL="0" indent="0">
              <a:buNone/>
            </a:pP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 smtClean="0"/>
              <a:t>This </a:t>
            </a:r>
            <a:r>
              <a:rPr lang="en-US" dirty="0" err="1" smtClean="0"/>
              <a:t>DiD</a:t>
            </a:r>
            <a:r>
              <a:rPr lang="en-US" dirty="0" smtClean="0"/>
              <a:t> project is the first tapping in the </a:t>
            </a:r>
            <a:r>
              <a:rPr lang="en-US" dirty="0" smtClean="0">
                <a:solidFill>
                  <a:srgbClr val="FF0000"/>
                </a:solidFill>
              </a:rPr>
              <a:t>BPP</a:t>
            </a:r>
            <a:r>
              <a:rPr lang="en-US" dirty="0" smtClean="0"/>
              <a:t> data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difference between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PWT</a:t>
            </a:r>
            <a:r>
              <a:rPr lang="en-US" dirty="0" smtClean="0">
                <a:sym typeface="Wingdings" panose="05000000000000000000" pitchFamily="2" charset="2"/>
              </a:rPr>
              <a:t> and the World Bank estimates of real GDP may diminish with time, which is both good and bad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and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r>
              <a:rPr lang="en-US" dirty="0" smtClean="0"/>
              <a:t>Create an </a:t>
            </a:r>
            <a:r>
              <a:rPr lang="en-US" i="1" dirty="0" smtClean="0">
                <a:solidFill>
                  <a:srgbClr val="4739F7"/>
                </a:solidFill>
              </a:rPr>
              <a:t>Item</a:t>
            </a:r>
            <a:r>
              <a:rPr lang="en-US" dirty="0" smtClean="0"/>
              <a:t> list (267 in total)</a:t>
            </a:r>
          </a:p>
          <a:p>
            <a:pPr lvl="1"/>
            <a:r>
              <a:rPr lang="en-US" dirty="0" smtClean="0"/>
              <a:t>For example, </a:t>
            </a:r>
            <a:r>
              <a:rPr lang="en-US" i="1" dirty="0" smtClean="0"/>
              <a:t>Basmati Rice</a:t>
            </a:r>
          </a:p>
          <a:p>
            <a:pPr lvl="1"/>
            <a:r>
              <a:rPr lang="en-US" dirty="0" smtClean="0"/>
              <a:t>Within each Item, there are many narrowly-defined products distinguished by barcodes/ids </a:t>
            </a:r>
          </a:p>
          <a:p>
            <a:pPr lvl="1"/>
            <a:r>
              <a:rPr lang="en-US" dirty="0" smtClean="0"/>
              <a:t>But barcodes vary by country (UPC versus EAS) or even retailer</a:t>
            </a:r>
          </a:p>
          <a:p>
            <a:pPr lvl="1"/>
            <a:r>
              <a:rPr lang="en-US" dirty="0" smtClean="0"/>
              <a:t>‘Identical’ product matching is seldom possible across countries (different varieties, brands, package sizes, flavors,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Match </a:t>
            </a:r>
            <a:r>
              <a:rPr lang="en-US" i="1" dirty="0" smtClean="0">
                <a:solidFill>
                  <a:srgbClr val="4739F7"/>
                </a:solidFill>
              </a:rPr>
              <a:t>individual products </a:t>
            </a:r>
            <a:r>
              <a:rPr lang="en-US" dirty="0" smtClean="0"/>
              <a:t>to </a:t>
            </a:r>
            <a:r>
              <a:rPr lang="en-US" i="1" dirty="0" smtClean="0">
                <a:solidFill>
                  <a:srgbClr val="4739F7"/>
                </a:solidFill>
              </a:rPr>
              <a:t>items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(hardest part)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Using individual products with online retail prices available from the ‘big data’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BPP</a:t>
            </a:r>
            <a:r>
              <a:rPr lang="en-US" dirty="0" smtClean="0">
                <a:sym typeface="Wingdings" panose="05000000000000000000" pitchFamily="2" charset="2"/>
              </a:rPr>
              <a:t> database (collected by Alberto Cavallo)</a:t>
            </a:r>
            <a:endParaRPr lang="en-US" dirty="0" smtClean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Compute </a:t>
            </a:r>
            <a:r>
              <a:rPr lang="en-US" i="1" dirty="0" smtClean="0">
                <a:solidFill>
                  <a:srgbClr val="4739F7"/>
                </a:solidFill>
              </a:rPr>
              <a:t>average national prices per quarter</a:t>
            </a:r>
            <a:r>
              <a:rPr lang="en-US" i="1" dirty="0" smtClean="0"/>
              <a:t>.</a:t>
            </a:r>
            <a:r>
              <a:rPr lang="en-US" i="1" dirty="0" smtClean="0">
                <a:solidFill>
                  <a:srgbClr val="4739F7"/>
                </a:solidFill>
              </a:rPr>
              <a:t> </a:t>
            </a:r>
            <a:endParaRPr lang="en-US" i="1" dirty="0">
              <a:solidFill>
                <a:srgbClr val="4739F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295400"/>
          </a:xfrm>
        </p:spPr>
        <p:txBody>
          <a:bodyPr/>
          <a:lstStyle/>
          <a:p>
            <a:r>
              <a:rPr lang="en-US" dirty="0" smtClean="0"/>
              <a:t>We use </a:t>
            </a:r>
            <a:r>
              <a:rPr lang="en-US" dirty="0" smtClean="0">
                <a:solidFill>
                  <a:srgbClr val="FF0000"/>
                </a:solidFill>
              </a:rPr>
              <a:t>BPP</a:t>
            </a:r>
            <a:r>
              <a:rPr lang="en-US" dirty="0" smtClean="0"/>
              <a:t> to replicate </a:t>
            </a:r>
            <a:r>
              <a:rPr lang="en-US" dirty="0" smtClean="0">
                <a:solidFill>
                  <a:srgbClr val="FF0000"/>
                </a:solidFill>
              </a:rPr>
              <a:t>ICP</a:t>
            </a:r>
            <a:r>
              <a:rPr lang="en-US" dirty="0" smtClean="0"/>
              <a:t> methods as closely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059363"/>
          </a:xfrm>
        </p:spPr>
        <p:txBody>
          <a:bodyPr/>
          <a:lstStyle/>
          <a:p>
            <a:r>
              <a:rPr lang="en-US" sz="2400" dirty="0"/>
              <a:t>We search the micro data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BPP </a:t>
            </a:r>
            <a:r>
              <a:rPr lang="en-US" sz="2400" dirty="0" smtClean="0"/>
              <a:t>for </a:t>
            </a:r>
            <a:r>
              <a:rPr lang="en-US" sz="2400" dirty="0"/>
              <a:t>individual products that match item </a:t>
            </a:r>
            <a:r>
              <a:rPr lang="en-US" sz="2400" dirty="0" smtClean="0"/>
              <a:t>definition + enter </a:t>
            </a:r>
            <a:r>
              <a:rPr lang="en-US" sz="2300" dirty="0" smtClean="0"/>
              <a:t>product sizes</a:t>
            </a:r>
          </a:p>
          <a:p>
            <a:pPr lvl="1"/>
            <a:endParaRPr lang="en-US" sz="2300" dirty="0" smtClean="0"/>
          </a:p>
          <a:p>
            <a:pPr lvl="1"/>
            <a:endParaRPr lang="en-US" sz="2300" dirty="0"/>
          </a:p>
          <a:p>
            <a:pPr lvl="1"/>
            <a:endParaRPr lang="en-US" sz="2300" dirty="0" smtClean="0"/>
          </a:p>
          <a:p>
            <a:pPr lvl="1"/>
            <a:endParaRPr lang="en-US" sz="2300" dirty="0"/>
          </a:p>
          <a:p>
            <a:pPr lvl="1"/>
            <a:endParaRPr lang="en-US" sz="2300" dirty="0" smtClean="0"/>
          </a:p>
          <a:p>
            <a:pPr lvl="1"/>
            <a:endParaRPr lang="en-US" sz="2300" dirty="0" smtClean="0"/>
          </a:p>
          <a:p>
            <a:pPr lvl="1"/>
            <a:endParaRPr lang="en-US" sz="2300" dirty="0" smtClean="0"/>
          </a:p>
          <a:p>
            <a:pPr lvl="1"/>
            <a:endParaRPr lang="en-US" sz="2300" dirty="0"/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400" dirty="0" smtClean="0"/>
              <a:t>100K products matched from 100 million available in the </a:t>
            </a:r>
            <a:r>
              <a:rPr lang="en-US" sz="2400" dirty="0" smtClean="0">
                <a:solidFill>
                  <a:srgbClr val="FF0000"/>
                </a:solidFill>
              </a:rPr>
              <a:t>BPP</a:t>
            </a:r>
            <a:r>
              <a:rPr lang="en-US" sz="2400" dirty="0" smtClean="0"/>
              <a:t> databases for these 12 </a:t>
            </a:r>
            <a:r>
              <a:rPr lang="en-US" sz="2400" dirty="0"/>
              <a:t>c</a:t>
            </a:r>
            <a:r>
              <a:rPr lang="en-US" sz="2400" dirty="0" smtClean="0"/>
              <a:t>ountries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Individual Products to Item definitions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1239"/>
            <a:ext cx="5727916" cy="3133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82571"/>
            <a:ext cx="4962988" cy="26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059363"/>
          </a:xfrm>
        </p:spPr>
        <p:txBody>
          <a:bodyPr/>
          <a:lstStyle/>
          <a:p>
            <a:r>
              <a:rPr lang="en-US" dirty="0" smtClean="0"/>
              <a:t>Item lists are similar but </a:t>
            </a:r>
            <a:r>
              <a:rPr lang="en-US" smtClean="0"/>
              <a:t>not identical</a:t>
            </a:r>
            <a:endParaRPr lang="en-US" dirty="0" smtClean="0"/>
          </a:p>
          <a:p>
            <a:r>
              <a:rPr lang="en-US" dirty="0" smtClean="0"/>
              <a:t>Temporal aggregation (quarterly vs yearly data)</a:t>
            </a:r>
          </a:p>
          <a:p>
            <a:r>
              <a:rPr lang="en-US" dirty="0" smtClean="0"/>
              <a:t>Our matched-data coverage is not so good for 2011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reasons to expect </a:t>
            </a:r>
            <a:r>
              <a:rPr lang="en-US" dirty="0"/>
              <a:t>d</a:t>
            </a:r>
            <a:r>
              <a:rPr lang="en-US" dirty="0" smtClean="0"/>
              <a:t>ifferences with ICP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803242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Headings Price Levels (2011), relative to U.S.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7443106" cy="33769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895600" y="1524000"/>
            <a:ext cx="3810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892909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Best when item definitions are the same as ICP’s (Fuel)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1752600"/>
            <a:ext cx="78239" cy="27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44165" y="892909"/>
            <a:ext cx="21077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Better when a single quarter is used (we don’t know when ICP results where collected </a:t>
            </a:r>
            <a:r>
              <a:rPr lang="en-US" sz="1200" smtClean="0"/>
              <a:t>within the year)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21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Sectors and Countries (2011)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66800"/>
            <a:ext cx="53625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amer - Body">
      <a:majorFont>
        <a:latin typeface="BKM-cmss10"/>
        <a:ea typeface=""/>
        <a:cs typeface=""/>
      </a:majorFont>
      <a:minorFont>
        <a:latin typeface="BKM-cmss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</Template>
  <TotalTime>1407</TotalTime>
  <Words>952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BKM-cmssbx10</vt:lpstr>
      <vt:lpstr>Wingdings</vt:lpstr>
      <vt:lpstr>Arial</vt:lpstr>
      <vt:lpstr>CMU Sans Serif</vt:lpstr>
      <vt:lpstr>BKM-cmss10</vt:lpstr>
      <vt:lpstr>Calibri</vt:lpstr>
      <vt:lpstr>Beamer</vt:lpstr>
      <vt:lpstr>Online Prices for Computing Standards of Living Across Countries (OPSLAC)</vt:lpstr>
      <vt:lpstr>Motivation</vt:lpstr>
      <vt:lpstr>Can ‘Big Data’ help?</vt:lpstr>
      <vt:lpstr>Community and Sustainability</vt:lpstr>
      <vt:lpstr>We use BPP to replicate ICP methods as closely as possible</vt:lpstr>
      <vt:lpstr>Matching Individual Products to Item definitions</vt:lpstr>
      <vt:lpstr>Many reasons to expect differences with ICP 2011</vt:lpstr>
      <vt:lpstr>Basic Headings Price Levels (2011), relative to U.S.</vt:lpstr>
      <vt:lpstr>Sectors and Countries (2011)</vt:lpstr>
      <vt:lpstr>Multilateral Price Levels 2011 and 2014</vt:lpstr>
      <vt:lpstr>Limitations</vt:lpstr>
      <vt:lpstr>Conclusions</vt:lpstr>
      <vt:lpstr>Additional Slides</vt:lpstr>
      <vt:lpstr>Data Comparison with ICP</vt:lpstr>
      <vt:lpstr>Item list</vt:lpstr>
      <vt:lpstr>Note on Sales Taxes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acavallo</dc:creator>
  <cp:lastModifiedBy>Robert Feenstra</cp:lastModifiedBy>
  <cp:revision>122</cp:revision>
  <cp:lastPrinted>2018-01-05T18:30:29Z</cp:lastPrinted>
  <dcterms:created xsi:type="dcterms:W3CDTF">2014-01-28T15:55:14Z</dcterms:created>
  <dcterms:modified xsi:type="dcterms:W3CDTF">2020-01-31T02:51:24Z</dcterms:modified>
</cp:coreProperties>
</file>