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sldIdLst>
    <p:sldId id="261" r:id="rId2"/>
    <p:sldId id="308" r:id="rId3"/>
    <p:sldId id="310" r:id="rId4"/>
    <p:sldId id="312" r:id="rId5"/>
    <p:sldId id="314" r:id="rId6"/>
    <p:sldId id="348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50" r:id="rId16"/>
    <p:sldId id="351" r:id="rId17"/>
    <p:sldId id="352" r:id="rId18"/>
    <p:sldId id="335" r:id="rId19"/>
    <p:sldId id="296" r:id="rId20"/>
    <p:sldId id="33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8925" autoAdjust="0"/>
  </p:normalViewPr>
  <p:slideViewPr>
    <p:cSldViewPr>
      <p:cViewPr>
        <p:scale>
          <a:sx n="90" d="100"/>
          <a:sy n="90" d="100"/>
        </p:scale>
        <p:origin x="-96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410BAA-F549-4291-8E50-46BFFDECB8E4}" type="datetimeFigureOut">
              <a:rPr lang="en-GB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B1227E-9286-41CF-99CB-1A4B462336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3D3ED-663F-4E74-9B23-749EE3C5580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3D3ED-663F-4E74-9B23-749EE3C5580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FE7DB-B3EF-466E-9E9C-EFF062FCE42D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4978-2E42-4A0C-856E-54E6FDEE2D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96662-7D31-41FB-AF11-CCAC27602BDD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C2080-2245-4A6D-AAB2-7806FD04F7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96662-7D31-41FB-AF11-CCAC27602BDD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C2080-2245-4A6D-AAB2-7806FD04F7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D73EC-5309-41B6-A197-118A2D90051E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2C62B-CD6C-454C-B72B-B33F401097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96662-7D31-41FB-AF11-CCAC27602BDD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C2080-2245-4A6D-AAB2-7806FD04F7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A480F-E866-49E6-B8AC-3622C678D153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06CA6-61BD-46CD-BC72-3CEC7E2EB8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40B0F6-D6BE-4C79-9F03-1D69AD6E1E8E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8888E-5C69-4BA6-AB88-9DE9D66C69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A9EC2-6E83-45ED-831B-FB5B85832EFE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62D4A-38E0-462A-9127-D3EFF3DB4B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9C7DE-F54D-48A2-9676-5F3AC8A190DC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E3E40-636E-4E8D-9EDD-0C07B072971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580EC-11B4-4721-A313-AE848AFFFD9E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BAD04-5A90-4048-BF5C-E2F65B4632F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96662-7D31-41FB-AF11-CCAC27602BDD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C2080-2245-4A6D-AAB2-7806FD04F7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E96662-7D31-41FB-AF11-CCAC27602BDD}" type="datetimeFigureOut">
              <a:rPr lang="en-GB" smtClean="0"/>
              <a:pPr>
                <a:defRPr/>
              </a:pPr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9C2080-2245-4A6D-AAB2-7806FD04F7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tex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hartex.org/docs/Chartex-Montreal-12102013-VIDEO.m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tex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/>
          </p:nvPr>
        </p:nvSpPr>
        <p:spPr>
          <a:xfrm>
            <a:off x="684213" y="4365625"/>
            <a:ext cx="7772400" cy="1060450"/>
          </a:xfrm>
        </p:spPr>
        <p:txBody>
          <a:bodyPr/>
          <a:lstStyle/>
          <a:p>
            <a:r>
              <a:rPr lang="en-US" sz="2800" smtClean="0">
                <a:latin typeface="Helvetica" pitchFamily="34" charset="0"/>
                <a:cs typeface="Helvetica" pitchFamily="34" charset="0"/>
              </a:rPr>
              <a:t>ChartEx: Discovering spatial descriptions and relationships in medieval charters</a:t>
            </a:r>
          </a:p>
        </p:txBody>
      </p:sp>
      <p:sp>
        <p:nvSpPr>
          <p:cNvPr id="9219" name="Subtitle 5"/>
          <p:cNvSpPr>
            <a:spLocks noGrp="1"/>
          </p:cNvSpPr>
          <p:nvPr>
            <p:ph type="subTitle" idx="1"/>
          </p:nvPr>
        </p:nvSpPr>
        <p:spPr>
          <a:xfrm>
            <a:off x="1403350" y="5373688"/>
            <a:ext cx="6400800" cy="10080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</a:pPr>
            <a:r>
              <a:rPr lang="en-US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  <a:hlinkClick r:id="rId3"/>
              </a:rPr>
              <a:t>www.chartex.org</a:t>
            </a:r>
            <a:endParaRPr lang="en-US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@</a:t>
            </a:r>
            <a:r>
              <a:rPr lang="en-US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ChartExProject</a:t>
            </a:r>
            <a:endParaRPr lang="en-US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Picture 3" descr="WARD_2-60-234-63_-_Jewish_bond_1221.jpg"/>
          <p:cNvPicPr>
            <a:picLocks noChangeAspect="1"/>
          </p:cNvPicPr>
          <p:nvPr/>
        </p:nvPicPr>
        <p:blipFill>
          <a:blip r:embed="rId4" cstate="print"/>
          <a:srcRect l="15422" t="23803" r="12572" b="9144"/>
          <a:stretch>
            <a:fillRect/>
          </a:stretch>
        </p:blipFill>
        <p:spPr>
          <a:xfrm>
            <a:off x="2267744" y="908720"/>
            <a:ext cx="453650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NLP development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85671" cy="511246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1200"/>
              </a:spcAft>
              <a:buFont typeface="Arial"/>
              <a:buNone/>
              <a:defRPr/>
            </a:pPr>
            <a:r>
              <a:rPr lang="en-US" sz="3600" b="1" dirty="0" smtClean="0"/>
              <a:t>Step 1 – find out what the mark up should be</a:t>
            </a:r>
          </a:p>
          <a:p>
            <a:pPr marL="0" indent="0" fontAlgn="auto">
              <a:spcAft>
                <a:spcPts val="1200"/>
              </a:spcAft>
              <a:buFont typeface="Arial"/>
              <a:buNone/>
              <a:defRPr/>
            </a:pPr>
            <a:r>
              <a:rPr lang="en-US" sz="3600" b="1" dirty="0" smtClean="0"/>
              <a:t>Step 2 – ask historians to mark up some documents manually</a:t>
            </a:r>
          </a:p>
          <a:p>
            <a:pPr marL="0" indent="0" fontAlgn="auto">
              <a:spcAft>
                <a:spcPts val="1200"/>
              </a:spcAft>
              <a:buFont typeface="Arial"/>
              <a:buNone/>
              <a:defRPr/>
            </a:pPr>
            <a:r>
              <a:rPr lang="en-US" sz="3600" b="1" dirty="0" smtClean="0"/>
              <a:t>Step 3 – use some of these examples to develop system</a:t>
            </a:r>
          </a:p>
          <a:p>
            <a:pPr marL="0" indent="0" fontAlgn="auto">
              <a:spcAft>
                <a:spcPts val="1200"/>
              </a:spcAft>
              <a:buFont typeface="Arial"/>
              <a:buNone/>
              <a:defRPr/>
            </a:pPr>
            <a:r>
              <a:rPr lang="en-US" sz="3600" b="1" dirty="0" smtClean="0"/>
              <a:t>Step 4 – use the rest to evaluate performance</a:t>
            </a:r>
          </a:p>
        </p:txBody>
      </p:sp>
    </p:spTree>
    <p:extLst>
      <p:ext uri="{BB962C8B-B14F-4D97-AF65-F5344CB8AC3E}">
        <p14:creationId xmlns:p14="http://schemas.microsoft.com/office/powerpoint/2010/main" val="31222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NLP – layered pattern matching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83099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sz="1600" dirty="0" smtClean="0"/>
              <a:t>Grant by Thomas son of </a:t>
            </a:r>
            <a:r>
              <a:rPr lang="en-GB" sz="1600" dirty="0" err="1" smtClean="0"/>
              <a:t>Josce</a:t>
            </a:r>
            <a:r>
              <a:rPr lang="en-GB" sz="1600" dirty="0" smtClean="0"/>
              <a:t> goldsmith and citizen of York to his younger son Jeremy of half his land lying in length from </a:t>
            </a:r>
            <a:r>
              <a:rPr lang="en-GB" sz="1600" dirty="0" err="1" smtClean="0"/>
              <a:t>Petergate</a:t>
            </a:r>
            <a:r>
              <a:rPr lang="en-GB" sz="1600" dirty="0" smtClean="0"/>
              <a:t> at the churchyard of St. Peter to houses of the </a:t>
            </a:r>
            <a:r>
              <a:rPr lang="en-GB" sz="1600" dirty="0" err="1" smtClean="0"/>
              <a:t>prebend</a:t>
            </a:r>
            <a:r>
              <a:rPr lang="en-GB" sz="1600" dirty="0" smtClean="0"/>
              <a:t> of </a:t>
            </a:r>
            <a:r>
              <a:rPr lang="en-GB" sz="1600" dirty="0" err="1" smtClean="0"/>
              <a:t>Ampleford</a:t>
            </a:r>
            <a:r>
              <a:rPr lang="en-GB" sz="1600" dirty="0" smtClean="0"/>
              <a:t> and in breadth from </a:t>
            </a:r>
            <a:r>
              <a:rPr lang="en-GB" sz="1600" dirty="0" err="1" smtClean="0"/>
              <a:t>Steyngate</a:t>
            </a:r>
            <a:r>
              <a:rPr lang="en-GB" sz="1600" dirty="0" smtClean="0"/>
              <a:t> to land which mag. Simon de Evesham inhabited;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6016" y="2348880"/>
            <a:ext cx="4176464" cy="439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NLP annotation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439" y="2984765"/>
            <a:ext cx="3837619" cy="17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5517232"/>
            <a:ext cx="383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Token layer: </a:t>
            </a:r>
            <a:r>
              <a:rPr lang="en-GB" dirty="0" smtClean="0"/>
              <a:t>identify semantic types and intrinsic properties (</a:t>
            </a:r>
            <a:r>
              <a:rPr lang="en-GB" dirty="0" err="1"/>
              <a:t>e</a:t>
            </a:r>
            <a:r>
              <a:rPr lang="en-GB" dirty="0" err="1" smtClean="0"/>
              <a:t>g</a:t>
            </a:r>
            <a:r>
              <a:rPr lang="en-GB" dirty="0" smtClean="0"/>
              <a:t> gender) of known individual words (not all of these feature in final output).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2348880"/>
            <a:ext cx="4176464" cy="439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Reference annotation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40" y="2967705"/>
            <a:ext cx="3816424" cy="315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7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NLP – layered pattern matching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83099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sz="1600" dirty="0" smtClean="0"/>
              <a:t>Grant by Thomas son of </a:t>
            </a:r>
            <a:r>
              <a:rPr lang="en-GB" sz="1600" dirty="0" err="1" smtClean="0"/>
              <a:t>Josce</a:t>
            </a:r>
            <a:r>
              <a:rPr lang="en-GB" sz="1600" dirty="0" smtClean="0"/>
              <a:t> goldsmith and citizen of York to his younger son Jeremy of half his land lying in length from </a:t>
            </a:r>
            <a:r>
              <a:rPr lang="en-GB" sz="1600" dirty="0" err="1" smtClean="0"/>
              <a:t>Petergate</a:t>
            </a:r>
            <a:r>
              <a:rPr lang="en-GB" sz="1600" dirty="0" smtClean="0"/>
              <a:t> at the churchyard of St. Peter to houses of the </a:t>
            </a:r>
            <a:r>
              <a:rPr lang="en-GB" sz="1600" dirty="0" err="1" smtClean="0"/>
              <a:t>prebend</a:t>
            </a:r>
            <a:r>
              <a:rPr lang="en-GB" sz="1600" dirty="0" smtClean="0"/>
              <a:t> of </a:t>
            </a:r>
            <a:r>
              <a:rPr lang="en-GB" sz="1600" dirty="0" err="1" smtClean="0"/>
              <a:t>Ampleford</a:t>
            </a:r>
            <a:r>
              <a:rPr lang="en-GB" sz="1600" dirty="0" smtClean="0"/>
              <a:t> and in breadth from </a:t>
            </a:r>
            <a:r>
              <a:rPr lang="en-GB" sz="1600" dirty="0" err="1" smtClean="0"/>
              <a:t>Steyngate</a:t>
            </a:r>
            <a:r>
              <a:rPr lang="en-GB" sz="1600" dirty="0" smtClean="0"/>
              <a:t> to land which mag. Simon de Evesham inhabited;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2348880"/>
            <a:ext cx="4176464" cy="439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Reference annotation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40" y="2967705"/>
            <a:ext cx="3816424" cy="315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6016" y="2348880"/>
            <a:ext cx="4176464" cy="439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NLP annotation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439" y="2967705"/>
            <a:ext cx="3837619" cy="159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5517232"/>
            <a:ext cx="383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Lexical layer: </a:t>
            </a:r>
            <a:r>
              <a:rPr lang="en-GB" dirty="0" smtClean="0"/>
              <a:t>identify simple lexical phrases – groups of tokens that act as individual units. Promote other tokens to lexical items.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6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NLP – layered pattern matching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83099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sz="1600" dirty="0" smtClean="0"/>
              <a:t>Grant by Thomas son of </a:t>
            </a:r>
            <a:r>
              <a:rPr lang="en-GB" sz="1600" dirty="0" err="1" smtClean="0"/>
              <a:t>Josce</a:t>
            </a:r>
            <a:r>
              <a:rPr lang="en-GB" sz="1600" dirty="0" smtClean="0"/>
              <a:t> goldsmith and citizen of York to his younger son Jeremy of half his land lying in length from </a:t>
            </a:r>
            <a:r>
              <a:rPr lang="en-GB" sz="1600" dirty="0" err="1" smtClean="0"/>
              <a:t>Petergate</a:t>
            </a:r>
            <a:r>
              <a:rPr lang="en-GB" sz="1600" dirty="0" smtClean="0"/>
              <a:t> at the churchyard of St. Peter to houses of the </a:t>
            </a:r>
            <a:r>
              <a:rPr lang="en-GB" sz="1600" dirty="0" err="1" smtClean="0"/>
              <a:t>prebend</a:t>
            </a:r>
            <a:r>
              <a:rPr lang="en-GB" sz="1600" dirty="0" smtClean="0"/>
              <a:t> of </a:t>
            </a:r>
            <a:r>
              <a:rPr lang="en-GB" sz="1600" dirty="0" err="1" smtClean="0"/>
              <a:t>Ampleford</a:t>
            </a:r>
            <a:r>
              <a:rPr lang="en-GB" sz="1600" dirty="0" smtClean="0"/>
              <a:t> and in breadth from </a:t>
            </a:r>
            <a:r>
              <a:rPr lang="en-GB" sz="1600" dirty="0" err="1" smtClean="0"/>
              <a:t>Steyngate</a:t>
            </a:r>
            <a:r>
              <a:rPr lang="en-GB" sz="1600" dirty="0" smtClean="0"/>
              <a:t> to land which mag. Simon de Evesham inhabited;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6016" y="2348880"/>
            <a:ext cx="4176464" cy="439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NLP annotation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845" y="2992375"/>
            <a:ext cx="3837619" cy="27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5805264"/>
            <a:ext cx="383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Phrasal layer: </a:t>
            </a:r>
            <a:r>
              <a:rPr lang="en-GB" dirty="0" smtClean="0"/>
              <a:t>use part-of-speech tags to build lexical items into local syntactic/semantic structures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2348880"/>
            <a:ext cx="4176464" cy="439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Reference annotation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40" y="2967705"/>
            <a:ext cx="3816424" cy="315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1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NLP – layered pattern matching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83099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sz="1600" dirty="0" smtClean="0"/>
              <a:t>Grant by Thomas son of </a:t>
            </a:r>
            <a:r>
              <a:rPr lang="en-GB" sz="1600" dirty="0" err="1" smtClean="0"/>
              <a:t>Josce</a:t>
            </a:r>
            <a:r>
              <a:rPr lang="en-GB" sz="1600" dirty="0" smtClean="0"/>
              <a:t> goldsmith and citizen of York to his younger son Jeremy of half his land lying in length from </a:t>
            </a:r>
            <a:r>
              <a:rPr lang="en-GB" sz="1600" dirty="0" err="1" smtClean="0"/>
              <a:t>Petergate</a:t>
            </a:r>
            <a:r>
              <a:rPr lang="en-GB" sz="1600" dirty="0" smtClean="0"/>
              <a:t> at the churchyard of St. Peter to houses of the </a:t>
            </a:r>
            <a:r>
              <a:rPr lang="en-GB" sz="1600" dirty="0" err="1" smtClean="0"/>
              <a:t>prebend</a:t>
            </a:r>
            <a:r>
              <a:rPr lang="en-GB" sz="1600" dirty="0" smtClean="0"/>
              <a:t> of </a:t>
            </a:r>
            <a:r>
              <a:rPr lang="en-GB" sz="1600" dirty="0" err="1" smtClean="0"/>
              <a:t>Ampleford</a:t>
            </a:r>
            <a:r>
              <a:rPr lang="en-GB" sz="1600" dirty="0" smtClean="0"/>
              <a:t> and in breadth from </a:t>
            </a:r>
            <a:r>
              <a:rPr lang="en-GB" sz="1600" dirty="0" err="1" smtClean="0"/>
              <a:t>Steyngate</a:t>
            </a:r>
            <a:r>
              <a:rPr lang="en-GB" sz="1600" dirty="0" smtClean="0"/>
              <a:t> to land which mag. Simon de Evesham inhabited;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6016" y="2348880"/>
            <a:ext cx="4176464" cy="439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NLP annotation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528" y="2996952"/>
            <a:ext cx="3546920" cy="305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6095037"/>
            <a:ext cx="383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Semantic layer: </a:t>
            </a:r>
            <a:r>
              <a:rPr lang="en-GB" dirty="0" smtClean="0"/>
              <a:t>build semantic relationships from syntactic phrases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2348880"/>
            <a:ext cx="4176464" cy="439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Reference annotation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40" y="2967705"/>
            <a:ext cx="3816424" cy="315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1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Matching Relational Information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12024" r="14999" b="11021"/>
          <a:stretch>
            <a:fillRect/>
          </a:stretch>
        </p:blipFill>
        <p:spPr bwMode="auto">
          <a:xfrm>
            <a:off x="381000" y="1219200"/>
            <a:ext cx="3729038" cy="411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31262" r="16875" b="11824"/>
          <a:stretch>
            <a:fillRect/>
          </a:stretch>
        </p:blipFill>
        <p:spPr bwMode="auto">
          <a:xfrm>
            <a:off x="3810000" y="2971800"/>
            <a:ext cx="5257800" cy="37703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914400" y="1371600"/>
            <a:ext cx="3276600" cy="2743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5791200" y="4102100"/>
            <a:ext cx="3276600" cy="2743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73063" y="1187450"/>
            <a:ext cx="1989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Verdana" pitchFamily="34" charset="0"/>
              </a:rPr>
              <a:t>Vicars Choral 408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797300" y="6432550"/>
            <a:ext cx="1989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Verdana" pitchFamily="34" charset="0"/>
              </a:rPr>
              <a:t>Vicars Choral 409</a:t>
            </a:r>
          </a:p>
        </p:txBody>
      </p:sp>
    </p:spTree>
    <p:extLst>
      <p:ext uri="{BB962C8B-B14F-4D97-AF65-F5344CB8AC3E}">
        <p14:creationId xmlns:p14="http://schemas.microsoft.com/office/powerpoint/2010/main" val="3264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1546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9144000" cy="76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Networks of People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pi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0250"/>
            <a:ext cx="83058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4" descr="CNV0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4532313"/>
            <a:ext cx="3359150" cy="224948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Charter Networks</a:t>
            </a:r>
            <a:endParaRPr lang="nl-NL" dirty="0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2514600" y="1143000"/>
            <a:ext cx="6019800" cy="2514600"/>
            <a:chOff x="1584" y="720"/>
            <a:chExt cx="3792" cy="1584"/>
          </a:xfrm>
        </p:grpSpPr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 rot="855139">
              <a:off x="1584" y="1200"/>
              <a:ext cx="3792" cy="110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2880" y="720"/>
              <a:ext cx="134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corner </a:t>
              </a:r>
            </a:p>
            <a:p>
              <a:r>
                <a:rPr lang="en-US" sz="1600" b="1"/>
                <a:t>Steyngate/Petergate</a:t>
              </a:r>
              <a:endParaRPr lang="nl-NL" sz="1600" b="1"/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76200" y="2514600"/>
            <a:ext cx="4260850" cy="2971800"/>
            <a:chOff x="48" y="1584"/>
            <a:chExt cx="2684" cy="1872"/>
          </a:xfrm>
        </p:grpSpPr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48" y="1584"/>
              <a:ext cx="2160" cy="187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1776" y="2994"/>
              <a:ext cx="9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third property</a:t>
              </a:r>
            </a:p>
            <a:p>
              <a:r>
                <a:rPr lang="en-US" sz="1600" b="1"/>
                <a:t>on Petergate</a:t>
              </a:r>
              <a:endParaRPr lang="nl-NL" sz="1600" b="1"/>
            </a:p>
          </p:txBody>
        </p:sp>
      </p:grpSp>
    </p:spTree>
    <p:extLst>
      <p:ext uri="{BB962C8B-B14F-4D97-AF65-F5344CB8AC3E}">
        <p14:creationId xmlns:p14="http://schemas.microsoft.com/office/powerpoint/2010/main" val="30984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1706"/>
            <a:ext cx="5677036" cy="3329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51" y="2420888"/>
            <a:ext cx="5677036" cy="3327918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ChartEx</a:t>
            </a:r>
            <a:r>
              <a:rPr lang="en-US" dirty="0" smtClean="0"/>
              <a:t> Virtual Workbench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54033" y="5951021"/>
            <a:ext cx="847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video presentation of the workbench is available on the </a:t>
            </a:r>
            <a:r>
              <a:rPr lang="en-GB" dirty="0" err="1" smtClean="0"/>
              <a:t>ChartEx</a:t>
            </a:r>
            <a:r>
              <a:rPr lang="en-GB" dirty="0" smtClean="0"/>
              <a:t> website at: </a:t>
            </a: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://www.chartex.org/docs/Chartex-Montreal-12102013-VIDEO.mov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641655" cy="54451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Final integration and evaluations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Fall/Autumn 2013 (sessions in York and in New York, week of 4 – 8 November)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Dissemination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Not just Digital Humanities (</a:t>
            </a:r>
            <a:r>
              <a:rPr lang="en-US" sz="2800" dirty="0" err="1" smtClean="0"/>
              <a:t>eg</a:t>
            </a:r>
            <a:r>
              <a:rPr lang="en-US" sz="2800" dirty="0" smtClean="0"/>
              <a:t> novel NLP approach)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Impact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National and regional archives in the UK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Commercial applications?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/>
              <a:t>Follow-on </a:t>
            </a:r>
            <a:r>
              <a:rPr lang="en-US" b="1" dirty="0" smtClean="0"/>
              <a:t>funding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Several bids building on </a:t>
            </a:r>
            <a:r>
              <a:rPr lang="en-US" sz="2800" dirty="0" err="1" smtClean="0"/>
              <a:t>ChartEx</a:t>
            </a:r>
            <a:r>
              <a:rPr lang="en-US" sz="2800" dirty="0" smtClean="0"/>
              <a:t> submitted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/>
            </a:r>
            <a:br>
              <a:rPr lang="en-GB" dirty="0" smtClean="0">
                <a:cs typeface="+mj-cs"/>
              </a:rPr>
            </a:br>
            <a:r>
              <a:rPr lang="en-GB" sz="4900" dirty="0" err="1" smtClean="0">
                <a:cs typeface="+mj-cs"/>
              </a:rPr>
              <a:t>ChartEx</a:t>
            </a:r>
            <a:r>
              <a:rPr lang="en-GB" sz="4900" dirty="0" smtClean="0">
                <a:cs typeface="+mj-cs"/>
              </a:rPr>
              <a:t> Project Partners</a:t>
            </a:r>
            <a:br>
              <a:rPr lang="en-GB" sz="4900" dirty="0" smtClean="0">
                <a:cs typeface="+mj-cs"/>
              </a:rPr>
            </a:br>
            <a:endParaRPr lang="en-GB" sz="4900" dirty="0"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7567613" cy="50688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/>
              <a:t>University of </a:t>
            </a:r>
            <a:r>
              <a:rPr lang="en-GB" sz="2400" b="1" dirty="0" smtClean="0"/>
              <a:t>York: </a:t>
            </a:r>
            <a:r>
              <a:rPr lang="en-GB" sz="2400" dirty="0"/>
              <a:t>History and Human Computer Interaction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/>
              <a:t>University of </a:t>
            </a:r>
            <a:r>
              <a:rPr lang="en-GB" sz="2400" b="1" dirty="0" smtClean="0"/>
              <a:t>Brighton: </a:t>
            </a:r>
            <a:r>
              <a:rPr lang="en-GB" sz="2400" dirty="0"/>
              <a:t>Natural Language Processing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/>
              <a:t>University of </a:t>
            </a:r>
            <a:r>
              <a:rPr lang="en-GB" sz="2400" b="1" dirty="0" smtClean="0"/>
              <a:t>Leiden: </a:t>
            </a:r>
            <a:r>
              <a:rPr lang="en-GB" sz="2400" dirty="0"/>
              <a:t>Data Mining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/>
              <a:t>University of </a:t>
            </a:r>
            <a:r>
              <a:rPr lang="en-GB" sz="2400" b="1" dirty="0" smtClean="0"/>
              <a:t>Washington: </a:t>
            </a:r>
            <a:r>
              <a:rPr lang="en-GB" sz="2400" dirty="0"/>
              <a:t>History, Web Services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/>
              <a:t>University of </a:t>
            </a:r>
            <a:r>
              <a:rPr lang="en-GB" sz="2400" b="1" dirty="0" smtClean="0"/>
              <a:t>Toronto: </a:t>
            </a:r>
            <a:r>
              <a:rPr lang="en-GB" sz="2400" dirty="0"/>
              <a:t>History and Digital Archives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/>
              <a:t>Columbia </a:t>
            </a:r>
            <a:r>
              <a:rPr lang="en-GB" sz="2400" b="1" dirty="0" smtClean="0"/>
              <a:t>University: </a:t>
            </a:r>
            <a:r>
              <a:rPr lang="en-GB" sz="2400" dirty="0" smtClean="0"/>
              <a:t>History </a:t>
            </a:r>
            <a:r>
              <a:rPr lang="en-GB" sz="2400" dirty="0"/>
              <a:t>and Digital Libraries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/>
              <a:t>Data Repositories: </a:t>
            </a:r>
            <a:r>
              <a:rPr lang="en-GB" sz="2400" dirty="0"/>
              <a:t>The National Archives (UK), </a:t>
            </a:r>
            <a:r>
              <a:rPr lang="en-GB" sz="2400" dirty="0" err="1"/>
              <a:t>Borthwick</a:t>
            </a:r>
            <a:r>
              <a:rPr lang="en-GB" sz="2400" dirty="0"/>
              <a:t>, DEEDS Project U </a:t>
            </a:r>
            <a:r>
              <a:rPr lang="en-GB" sz="2400" dirty="0" smtClean="0"/>
              <a:t>of </a:t>
            </a:r>
            <a:r>
              <a:rPr lang="en-GB" sz="2400" dirty="0"/>
              <a:t>Toronto, Columbia Digital Humanities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/>
              <a:t>Advisory Panel: </a:t>
            </a:r>
            <a:r>
              <a:rPr lang="en-GB" sz="2400" dirty="0"/>
              <a:t>various cognate projects</a:t>
            </a:r>
            <a:endParaRPr lang="en-GB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/>
          </p:nvPr>
        </p:nvSpPr>
        <p:spPr>
          <a:xfrm>
            <a:off x="684213" y="4365625"/>
            <a:ext cx="7772400" cy="1060450"/>
          </a:xfrm>
        </p:spPr>
        <p:txBody>
          <a:bodyPr/>
          <a:lstStyle/>
          <a:p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ChartEx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: Discovering spatial descriptions and relationships in medieval charters</a:t>
            </a:r>
          </a:p>
        </p:txBody>
      </p:sp>
      <p:sp>
        <p:nvSpPr>
          <p:cNvPr id="9219" name="Subtitle 5"/>
          <p:cNvSpPr>
            <a:spLocks noGrp="1"/>
          </p:cNvSpPr>
          <p:nvPr>
            <p:ph type="subTitle" idx="1"/>
          </p:nvPr>
        </p:nvSpPr>
        <p:spPr>
          <a:xfrm>
            <a:off x="1403350" y="5373688"/>
            <a:ext cx="6400800" cy="10080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</a:pPr>
            <a:r>
              <a:rPr lang="en-US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  <a:hlinkClick r:id="rId3"/>
              </a:rPr>
              <a:t>www.chartex.org</a:t>
            </a:r>
            <a:endParaRPr lang="en-US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@</a:t>
            </a:r>
            <a:r>
              <a:rPr lang="en-US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ChartExProject</a:t>
            </a:r>
            <a:endParaRPr lang="en-US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Picture 3" descr="WARD_2-60-234-63_-_Jewish_bond_1221.jpg"/>
          <p:cNvPicPr>
            <a:picLocks noChangeAspect="1"/>
          </p:cNvPicPr>
          <p:nvPr/>
        </p:nvPicPr>
        <p:blipFill>
          <a:blip r:embed="rId4" cstate="print"/>
          <a:srcRect l="15422" t="23803" r="12572" b="9144"/>
          <a:stretch>
            <a:fillRect/>
          </a:stretch>
        </p:blipFill>
        <p:spPr>
          <a:xfrm>
            <a:off x="2267744" y="908720"/>
            <a:ext cx="453650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" pitchFamily="34" charset="0"/>
                <a:cs typeface="Helvetica" pitchFamily="34" charset="0"/>
              </a:rPr>
              <a:t>Digital Charter Collections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7561263" cy="51847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300"/>
              </a:spcAft>
              <a:buFont typeface="Arial"/>
              <a:buNone/>
              <a:defRPr/>
            </a:pPr>
            <a:r>
              <a:rPr lang="en-GB" sz="2400" b="1" dirty="0"/>
              <a:t>Charters of the Vicars Choral of York Minster. City of York and its suburbs to 1546. </a:t>
            </a:r>
            <a:r>
              <a:rPr lang="en-GB" sz="2400" dirty="0" smtClean="0"/>
              <a:t>Latin </a:t>
            </a:r>
            <a:r>
              <a:rPr lang="en-GB" sz="2400" dirty="0"/>
              <a:t>charters and English translations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 fontAlgn="auto">
              <a:spcAft>
                <a:spcPts val="300"/>
              </a:spcAft>
              <a:buFont typeface="Arial"/>
              <a:buNone/>
              <a:defRPr/>
            </a:pPr>
            <a:r>
              <a:rPr lang="en-GB" sz="2400" b="1" dirty="0"/>
              <a:t>The National Archives (UK)  Ward </a:t>
            </a:r>
            <a:r>
              <a:rPr lang="en-GB" sz="2400" b="1" dirty="0" smtClean="0"/>
              <a:t>2</a:t>
            </a:r>
            <a:r>
              <a:rPr lang="en-GB" sz="2400" dirty="0" smtClean="0"/>
              <a:t>.  Abridged </a:t>
            </a:r>
            <a:r>
              <a:rPr lang="en-GB" sz="2400" dirty="0"/>
              <a:t>English translations </a:t>
            </a:r>
            <a:endParaRPr lang="en-GB" sz="2400" dirty="0" smtClean="0"/>
          </a:p>
          <a:p>
            <a:pPr marL="0" indent="0" fontAlgn="auto">
              <a:spcAft>
                <a:spcPts val="300"/>
              </a:spcAft>
              <a:buFont typeface="Arial"/>
              <a:buNone/>
              <a:defRPr/>
            </a:pPr>
            <a:r>
              <a:rPr lang="en-GB" sz="2400" b="1" dirty="0" smtClean="0"/>
              <a:t>The </a:t>
            </a:r>
            <a:r>
              <a:rPr lang="en-GB" sz="2400" b="1" dirty="0" err="1" smtClean="0"/>
              <a:t>Borthwick</a:t>
            </a:r>
            <a:r>
              <a:rPr lang="en-GB" sz="2400" b="1" dirty="0" smtClean="0"/>
              <a:t> </a:t>
            </a:r>
            <a:r>
              <a:rPr lang="en-GB" sz="2400" b="1" dirty="0"/>
              <a:t>Institute, </a:t>
            </a:r>
            <a:r>
              <a:rPr lang="en-GB" sz="2400" b="1" dirty="0" err="1"/>
              <a:t>Yarburgh</a:t>
            </a:r>
            <a:r>
              <a:rPr lang="en-GB" sz="2400" b="1" dirty="0"/>
              <a:t> </a:t>
            </a:r>
            <a:r>
              <a:rPr lang="en-GB" sz="2400" b="1" dirty="0" err="1" smtClean="0"/>
              <a:t>Muniments</a:t>
            </a:r>
            <a:r>
              <a:rPr lang="en-GB" sz="2400" b="1" dirty="0" smtClean="0"/>
              <a:t>. </a:t>
            </a:r>
            <a:r>
              <a:rPr lang="en-GB" sz="2400" dirty="0"/>
              <a:t>A</a:t>
            </a:r>
            <a:r>
              <a:rPr lang="en-GB" sz="2400" dirty="0" smtClean="0"/>
              <a:t>bridged </a:t>
            </a:r>
            <a:r>
              <a:rPr lang="en-GB" sz="2400" dirty="0"/>
              <a:t>English translations </a:t>
            </a:r>
            <a:endParaRPr lang="en-GB" sz="2400" dirty="0" smtClean="0"/>
          </a:p>
          <a:p>
            <a:pPr marL="0" indent="0" fontAlgn="auto">
              <a:spcAft>
                <a:spcPts val="300"/>
              </a:spcAft>
              <a:buFont typeface="Arial"/>
              <a:buNone/>
              <a:defRPr/>
            </a:pPr>
            <a:r>
              <a:rPr lang="en-GB" sz="2400" b="1" dirty="0" smtClean="0"/>
              <a:t>DEEDS</a:t>
            </a:r>
            <a:r>
              <a:rPr lang="en-GB" sz="2400" b="1" dirty="0"/>
              <a:t>, University of </a:t>
            </a:r>
            <a:r>
              <a:rPr lang="en-GB" sz="2400" b="1" dirty="0" smtClean="0"/>
              <a:t>Toronto. </a:t>
            </a:r>
            <a:r>
              <a:rPr lang="en-GB" sz="2400" dirty="0" smtClean="0"/>
              <a:t>Latin </a:t>
            </a:r>
            <a:r>
              <a:rPr lang="en-GB" sz="2400" dirty="0"/>
              <a:t>charters of English </a:t>
            </a:r>
            <a:r>
              <a:rPr lang="en-GB" sz="2400" dirty="0" smtClean="0"/>
              <a:t>provenance.</a:t>
            </a:r>
            <a:endParaRPr lang="en-GB" sz="2400" dirty="0"/>
          </a:p>
          <a:p>
            <a:pPr marL="0" indent="0" fontAlgn="auto">
              <a:spcAft>
                <a:spcPts val="300"/>
              </a:spcAft>
              <a:buFont typeface="Arial"/>
              <a:buNone/>
              <a:defRPr/>
            </a:pPr>
            <a:r>
              <a:rPr lang="en-GB" sz="2400" b="1" dirty="0" smtClean="0"/>
              <a:t>Cluny. </a:t>
            </a:r>
            <a:r>
              <a:rPr lang="en-GB" sz="2400" dirty="0" smtClean="0"/>
              <a:t>Latin </a:t>
            </a:r>
            <a:r>
              <a:rPr lang="en-GB" sz="2400" dirty="0"/>
              <a:t>charters of French </a:t>
            </a:r>
            <a:r>
              <a:rPr lang="en-GB" sz="2400" dirty="0" smtClean="0"/>
              <a:t>provenance</a:t>
            </a:r>
            <a:endParaRPr lang="en-GB" sz="24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48344" y="274638"/>
            <a:ext cx="7812088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Helvetica" pitchFamily="34" charset="0"/>
                <a:cs typeface="Helvetica" pitchFamily="34" charset="0"/>
              </a:rPr>
              <a:t>A charter from English Edition of </a:t>
            </a:r>
            <a:br>
              <a:rPr lang="en-GB" sz="4000" dirty="0" smtClean="0">
                <a:latin typeface="Helvetica" pitchFamily="34" charset="0"/>
                <a:cs typeface="Helvetica" pitchFamily="34" charset="0"/>
              </a:rPr>
            </a:br>
            <a:r>
              <a:rPr lang="en-GB" sz="4000" dirty="0" smtClean="0">
                <a:latin typeface="Helvetica" pitchFamily="34" charset="0"/>
                <a:cs typeface="Helvetica" pitchFamily="34" charset="0"/>
              </a:rPr>
              <a:t>Vicars Choral collection</a:t>
            </a:r>
            <a:endParaRPr lang="nl-NL" sz="4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79387" y="1838151"/>
            <a:ext cx="8640365" cy="187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2800" indent="-352800"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r>
              <a:rPr lang="en-GB" sz="2000" dirty="0">
                <a:latin typeface="Helvetica" pitchFamily="34" charset="0"/>
                <a:cs typeface="Helvetica" pitchFamily="34" charset="0"/>
              </a:rPr>
              <a:t>408. Grant by Thomas son of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Josce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 goldsmith and citizen of York to his younger son Jeremy of half his land lying in length from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Petergate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 at the churchyard of St. Peter to houses of the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prebend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 of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Ampleford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 and in breadth from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Steyngate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 to land which mag. Simon de Evesham inhabited; paying Thomas and his heirs 1d. or [a pair of] white gloves worth 1 d. at Christmas. Warranty. Seal</a:t>
            </a: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352800" indent="-352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 marL="352800" indent="-352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endParaRPr lang="en-GB" sz="20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4340" name="Picture 6" descr="three-medieval-dee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89040"/>
            <a:ext cx="30956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130" y="3854375"/>
            <a:ext cx="5184998" cy="324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Witnesses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: Geoffrey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Gunwar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, William de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Gerford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[b]y,'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chaplains,Robert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 de Farnham, Robert le Spicer, John le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plastrer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, Walter de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Alna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 goldsmith, Nicholas Page, Thomas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talliator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, Hugh le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bedel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, John de </a:t>
            </a:r>
            <a:r>
              <a:rPr lang="en-GB" sz="2000" dirty="0" err="1">
                <a:latin typeface="Helvetica" pitchFamily="34" charset="0"/>
                <a:cs typeface="Helvetica" pitchFamily="34" charset="0"/>
              </a:rPr>
              <a:t>Glouc</a:t>
            </a:r>
            <a:r>
              <a:rPr lang="en-GB" sz="2000" dirty="0">
                <a:latin typeface="Helvetica" pitchFamily="34" charset="0"/>
                <a:cs typeface="Helvetica" pitchFamily="34" charset="0"/>
              </a:rPr>
              <a:t>', clerks, and others.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r>
              <a:rPr lang="en-GB" sz="2000" dirty="0">
                <a:latin typeface="Helvetica" pitchFamily="34" charset="0"/>
                <a:cs typeface="Helvetica" pitchFamily="34" charset="0"/>
              </a:rPr>
              <a:t>January </a:t>
            </a: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1252</a:t>
            </a:r>
            <a:endParaRPr lang="en-GB" sz="2000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Helvetica" pitchFamily="34" charset="0"/>
                <a:cs typeface="Helvetica" pitchFamily="34" charset="0"/>
              </a:rPr>
              <a:t>Chronological Sequencing </a:t>
            </a:r>
            <a:r>
              <a:rPr lang="en-US" sz="4000" dirty="0" smtClean="0">
                <a:latin typeface="Helvetica" pitchFamily="34" charset="0"/>
                <a:cs typeface="Helvetica" pitchFamily="34" charset="0"/>
              </a:rPr>
              <a:t>and </a:t>
            </a:r>
            <a:r>
              <a:rPr lang="en-US" sz="4000" i="1" dirty="0" smtClean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Spatial Sequencing</a:t>
            </a:r>
            <a:endParaRPr lang="nl-NL" sz="4000" i="1" dirty="0" smtClean="0">
              <a:solidFill>
                <a:srgbClr val="000000"/>
              </a:solidFill>
              <a:latin typeface="Apple Chancery"/>
              <a:ea typeface="Apple Chancery"/>
              <a:cs typeface="Apple Chancery"/>
            </a:endParaRPr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250825" y="1557338"/>
            <a:ext cx="856964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408. Grant by </a:t>
            </a:r>
            <a:r>
              <a:rPr lang="en-GB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Thomas son of </a:t>
            </a:r>
            <a:r>
              <a:rPr lang="en-GB" sz="2400" b="1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Josce</a:t>
            </a:r>
            <a:r>
              <a:rPr lang="en-GB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goldsmith 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and citizen of York to his </a:t>
            </a:r>
            <a:r>
              <a:rPr lang="en-GB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younger son Jeremy 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of half his land </a:t>
            </a:r>
            <a:r>
              <a:rPr lang="en-GB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lying</a:t>
            </a:r>
            <a:r>
              <a:rPr lang="en-GB" sz="2400" i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in</a:t>
            </a:r>
            <a:r>
              <a:rPr lang="en-GB" sz="2400" i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length from </a:t>
            </a:r>
            <a:r>
              <a:rPr lang="en-GB" sz="2400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Petergate</a:t>
            </a:r>
            <a:r>
              <a:rPr lang="en-GB" sz="2400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 at the churchyard of St. Peter to houses of the </a:t>
            </a:r>
            <a:r>
              <a:rPr lang="en-GB" sz="2400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prebend</a:t>
            </a:r>
            <a:r>
              <a:rPr lang="en-GB" sz="2400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 of </a:t>
            </a:r>
            <a:r>
              <a:rPr lang="en-GB" sz="2400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Ampleford</a:t>
            </a:r>
            <a:r>
              <a:rPr lang="en-GB" sz="24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GB" sz="2400" dirty="0">
                <a:latin typeface="Apple Chancery"/>
                <a:ea typeface="Apple Chancery"/>
                <a:cs typeface="Apple Chancery"/>
              </a:rPr>
              <a:t>and </a:t>
            </a:r>
            <a:r>
              <a:rPr lang="en-GB" sz="2400" i="1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in breadth from </a:t>
            </a:r>
            <a:r>
              <a:rPr lang="en-GB" sz="2400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Steyngate</a:t>
            </a:r>
            <a:r>
              <a:rPr lang="en-GB" sz="2400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</a:rPr>
              <a:t>to</a:t>
            </a:r>
            <a:r>
              <a:rPr lang="en-GB" sz="2400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 land which mag. Simon de Evesham </a:t>
            </a:r>
            <a:r>
              <a:rPr lang="en-GB" sz="2400" dirty="0" smtClean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inhabited</a:t>
            </a:r>
            <a:endParaRPr lang="en-GB" sz="2400" i="1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409. Grant by </a:t>
            </a:r>
            <a:r>
              <a:rPr lang="en-GB" sz="2400" b="1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Mariot</a:t>
            </a:r>
            <a:r>
              <a:rPr lang="en-GB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widow of Thomas son of </a:t>
            </a:r>
            <a:r>
              <a:rPr lang="en-GB" sz="2400" b="1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Josce</a:t>
            </a:r>
            <a:r>
              <a:rPr lang="en-GB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goldsmith</a:t>
            </a:r>
            <a:r>
              <a:rPr lang="en-GB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of York and by </a:t>
            </a:r>
            <a:r>
              <a:rPr lang="en-GB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Jeremy (</a:t>
            </a:r>
            <a:r>
              <a:rPr lang="en-GB" sz="2400" b="1" i="1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Jeremias</a:t>
            </a:r>
            <a:r>
              <a:rPr lang="en-GB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) son of Thomas</a:t>
            </a:r>
            <a:r>
              <a:rPr lang="en-GB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and </a:t>
            </a:r>
            <a:r>
              <a:rPr lang="en-GB" sz="2400" b="1" dirty="0" err="1">
                <a:latin typeface="Helvetica" pitchFamily="34" charset="0"/>
                <a:cs typeface="Helvetica" pitchFamily="34" charset="0"/>
              </a:rPr>
              <a:t>Mariot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 to </a:t>
            </a:r>
            <a:r>
              <a:rPr lang="en-GB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mag. Simon de Evesham canon of York</a:t>
            </a:r>
            <a:r>
              <a:rPr lang="en-GB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of land with buildings in </a:t>
            </a:r>
            <a:r>
              <a:rPr lang="en-GB" sz="2400" dirty="0" err="1">
                <a:latin typeface="Helvetica" pitchFamily="34" charset="0"/>
                <a:cs typeface="Helvetica" pitchFamily="34" charset="0"/>
              </a:rPr>
              <a:t>Steyngate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, granted to them by </a:t>
            </a:r>
            <a:r>
              <a:rPr lang="en-GB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Thomas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, lying </a:t>
            </a:r>
            <a:r>
              <a:rPr lang="en-GB" sz="2400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in length between </a:t>
            </a:r>
            <a:r>
              <a:rPr lang="en-GB" sz="2400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Petergate</a:t>
            </a:r>
            <a:r>
              <a:rPr lang="en-GB" sz="2400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 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and </a:t>
            </a:r>
            <a:r>
              <a:rPr lang="en-GB" sz="2400" i="1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land of the </a:t>
            </a:r>
            <a:r>
              <a:rPr lang="en-GB" sz="2400" i="1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prebend</a:t>
            </a:r>
            <a:r>
              <a:rPr lang="en-GB" sz="2400" i="1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 of </a:t>
            </a:r>
            <a:r>
              <a:rPr lang="en-GB" sz="2400" i="1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Ampleford</a:t>
            </a:r>
            <a:r>
              <a:rPr lang="en-GB" sz="2400" i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GB" sz="2400" i="1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and in breadth between </a:t>
            </a:r>
            <a:r>
              <a:rPr lang="en-GB" sz="2400" i="1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Steyngate</a:t>
            </a:r>
            <a:r>
              <a:rPr lang="en-GB" sz="2400" i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and </a:t>
            </a:r>
            <a:r>
              <a:rPr lang="en-GB" sz="2400" i="1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land once of Geoffrey de </a:t>
            </a:r>
            <a:r>
              <a:rPr lang="en-GB" sz="2400" i="1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Norwyz</a:t>
            </a:r>
            <a:r>
              <a:rPr lang="en-GB" sz="2400" i="1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precentor</a:t>
            </a:r>
            <a:r>
              <a:rPr lang="en-GB" sz="2400" i="1"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</a:rPr>
              <a:t> of York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endParaRPr lang="en-GB" sz="2400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ebdings" pitchFamily="18" charset="2"/>
              <a:buNone/>
            </a:pPr>
            <a:endParaRPr lang="en-GB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44611" y="-90488"/>
            <a:ext cx="7643813" cy="1143001"/>
          </a:xfrm>
        </p:spPr>
        <p:txBody>
          <a:bodyPr/>
          <a:lstStyle/>
          <a:p>
            <a:r>
              <a:rPr lang="en-US" dirty="0" err="1" smtClean="0">
                <a:latin typeface="Helvetica" pitchFamily="34" charset="0"/>
                <a:cs typeface="Helvetica" pitchFamily="34" charset="0"/>
              </a:rPr>
              <a:t>ChartEx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Architecture</a:t>
            </a:r>
          </a:p>
        </p:txBody>
      </p:sp>
      <p:sp>
        <p:nvSpPr>
          <p:cNvPr id="18435" name="TextBox 21"/>
          <p:cNvSpPr txBox="1">
            <a:spLocks noChangeArrowheads="1"/>
          </p:cNvSpPr>
          <p:nvPr/>
        </p:nvSpPr>
        <p:spPr bwMode="auto">
          <a:xfrm>
            <a:off x="78145" y="1785590"/>
            <a:ext cx="1757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ea typeface="ＭＳ Ｐゴシック" pitchFamily="34" charset="-128"/>
                <a:cs typeface="Helvetica" pitchFamily="34" charset="0"/>
              </a:rPr>
              <a:t>Charter </a:t>
            </a:r>
            <a:r>
              <a:rPr lang="en-US" i="1" dirty="0" smtClean="0">
                <a:ea typeface="ＭＳ Ｐゴシック" pitchFamily="34" charset="-128"/>
                <a:cs typeface="Helvetica" pitchFamily="34" charset="0"/>
              </a:rPr>
              <a:t>documents</a:t>
            </a:r>
            <a:endParaRPr lang="en-US" i="1" dirty="0">
              <a:ea typeface="ＭＳ Ｐゴシック" pitchFamily="34" charset="-128"/>
              <a:cs typeface="Helvetica" pitchFamily="34" charset="0"/>
            </a:endParaRPr>
          </a:p>
        </p:txBody>
      </p:sp>
      <p:pic>
        <p:nvPicPr>
          <p:cNvPr id="18437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9" y="2468350"/>
            <a:ext cx="1470210" cy="15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cxnSpLocks noChangeShapeType="1"/>
            <a:stCxn id="18437" idx="3"/>
            <a:endCxn id="18442" idx="1"/>
          </p:cNvCxnSpPr>
          <p:nvPr/>
        </p:nvCxnSpPr>
        <p:spPr bwMode="auto">
          <a:xfrm>
            <a:off x="1721039" y="3237162"/>
            <a:ext cx="455106" cy="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39" name="Picture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002" y="2390157"/>
            <a:ext cx="1501030" cy="16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26"/>
          <p:cNvSpPr txBox="1">
            <a:spLocks noChangeArrowheads="1"/>
          </p:cNvSpPr>
          <p:nvPr/>
        </p:nvSpPr>
        <p:spPr bwMode="auto">
          <a:xfrm>
            <a:off x="3215635" y="1510332"/>
            <a:ext cx="1788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 err="1">
                <a:ea typeface="ＭＳ Ｐゴシック" pitchFamily="34" charset="-128"/>
                <a:cs typeface="Helvetica" pitchFamily="34" charset="0"/>
              </a:rPr>
              <a:t>Analysed</a:t>
            </a:r>
            <a:r>
              <a:rPr lang="en-US" i="1" dirty="0">
                <a:ea typeface="ＭＳ Ｐゴシック" pitchFamily="34" charset="-128"/>
                <a:cs typeface="Helvetica" pitchFamily="34" charset="0"/>
              </a:rPr>
              <a:t> individual</a:t>
            </a:r>
          </a:p>
          <a:p>
            <a:pPr algn="ctr"/>
            <a:r>
              <a:rPr lang="en-US" i="1" dirty="0">
                <a:ea typeface="ＭＳ Ｐゴシック" pitchFamily="34" charset="-128"/>
                <a:cs typeface="Helvetica" pitchFamily="34" charset="0"/>
              </a:rPr>
              <a:t>documents</a:t>
            </a:r>
          </a:p>
        </p:txBody>
      </p:sp>
      <p:pic>
        <p:nvPicPr>
          <p:cNvPr id="18442" name="Picture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6145" y="2834712"/>
            <a:ext cx="739671" cy="8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31"/>
          <p:cNvSpPr txBox="1">
            <a:spLocks noChangeArrowheads="1"/>
          </p:cNvSpPr>
          <p:nvPr/>
        </p:nvSpPr>
        <p:spPr bwMode="auto">
          <a:xfrm>
            <a:off x="1911707" y="3801814"/>
            <a:ext cx="12921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ea typeface="ＭＳ Ｐゴシック" pitchFamily="34" charset="-128"/>
                <a:cs typeface="Helvetica" pitchFamily="34" charset="0"/>
              </a:rPr>
              <a:t>Natural language </a:t>
            </a:r>
            <a:r>
              <a:rPr lang="en-US" dirty="0">
                <a:ea typeface="ＭＳ Ｐゴシック" pitchFamily="34" charset="-128"/>
                <a:cs typeface="Helvetica" pitchFamily="34" charset="0"/>
              </a:rPr>
              <a:t>processing</a:t>
            </a:r>
          </a:p>
        </p:txBody>
      </p:sp>
      <p:pic>
        <p:nvPicPr>
          <p:cNvPr id="18444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2618" y="1897483"/>
            <a:ext cx="2459862" cy="267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2489" y="2834712"/>
            <a:ext cx="739671" cy="8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2513" y="5259069"/>
            <a:ext cx="880072" cy="84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085184"/>
            <a:ext cx="772774" cy="119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>
            <a:cxnSpLocks noChangeShapeType="1"/>
            <a:stCxn id="18448" idx="1"/>
            <a:endCxn id="18450" idx="3"/>
          </p:cNvCxnSpPr>
          <p:nvPr/>
        </p:nvCxnSpPr>
        <p:spPr bwMode="auto">
          <a:xfrm flipH="1">
            <a:off x="6640918" y="5680658"/>
            <a:ext cx="58159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2" name="TextBox 33"/>
          <p:cNvSpPr txBox="1">
            <a:spLocks noChangeArrowheads="1"/>
          </p:cNvSpPr>
          <p:nvPr/>
        </p:nvSpPr>
        <p:spPr bwMode="auto">
          <a:xfrm>
            <a:off x="5256697" y="3801814"/>
            <a:ext cx="827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a typeface="ＭＳ Ｐゴシック" pitchFamily="34" charset="-128"/>
                <a:cs typeface="Helvetica" pitchFamily="34" charset="0"/>
              </a:rPr>
              <a:t>Data</a:t>
            </a:r>
            <a:br>
              <a:rPr lang="en-US" dirty="0" smtClean="0">
                <a:ea typeface="ＭＳ Ｐゴシック" pitchFamily="34" charset="-128"/>
                <a:cs typeface="Helvetica" pitchFamily="34" charset="0"/>
              </a:rPr>
            </a:br>
            <a:r>
              <a:rPr lang="en-US" dirty="0" smtClean="0">
                <a:ea typeface="ＭＳ Ｐゴシック" pitchFamily="34" charset="-128"/>
                <a:cs typeface="Helvetica" pitchFamily="34" charset="0"/>
              </a:rPr>
              <a:t>mining</a:t>
            </a:r>
            <a:endParaRPr lang="en-US" dirty="0"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18453" name="TextBox 43"/>
          <p:cNvSpPr txBox="1">
            <a:spLocks noChangeArrowheads="1"/>
          </p:cNvSpPr>
          <p:nvPr/>
        </p:nvSpPr>
        <p:spPr bwMode="auto">
          <a:xfrm>
            <a:off x="6815387" y="1078284"/>
            <a:ext cx="15010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 err="1">
                <a:ea typeface="ＭＳ Ｐゴシック" pitchFamily="34" charset="-128"/>
                <a:cs typeface="Helvetica" pitchFamily="34" charset="0"/>
              </a:rPr>
              <a:t>Analysed</a:t>
            </a:r>
            <a:r>
              <a:rPr lang="en-US" i="1" dirty="0">
                <a:ea typeface="ＭＳ Ｐゴシック" pitchFamily="34" charset="-128"/>
                <a:cs typeface="Helvetica" pitchFamily="34" charset="0"/>
              </a:rPr>
              <a:t> integrated</a:t>
            </a:r>
          </a:p>
          <a:p>
            <a:pPr algn="ctr"/>
            <a:r>
              <a:rPr lang="en-US" i="1" dirty="0">
                <a:ea typeface="ＭＳ Ｐゴシック" pitchFamily="34" charset="-128"/>
                <a:cs typeface="Helvetica" pitchFamily="34" charset="0"/>
              </a:rPr>
              <a:t>documents</a:t>
            </a:r>
          </a:p>
        </p:txBody>
      </p:sp>
      <p:sp>
        <p:nvSpPr>
          <p:cNvPr id="18454" name="TextBox 44"/>
          <p:cNvSpPr txBox="1">
            <a:spLocks noChangeArrowheads="1"/>
          </p:cNvSpPr>
          <p:nvPr/>
        </p:nvSpPr>
        <p:spPr bwMode="auto">
          <a:xfrm>
            <a:off x="6669575" y="6246604"/>
            <a:ext cx="20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>
                <a:ea typeface="ＭＳ Ｐゴシック" pitchFamily="34" charset="-128"/>
                <a:cs typeface="Helvetica" pitchFamily="34" charset="0"/>
              </a:rPr>
              <a:t>ChartEx</a:t>
            </a:r>
            <a:r>
              <a:rPr lang="en-US" altLang="ja-JP" dirty="0" smtClean="0">
                <a:cs typeface="Helvetica" pitchFamily="34" charset="0"/>
              </a:rPr>
              <a:t> </a:t>
            </a:r>
            <a:r>
              <a:rPr lang="en-US" altLang="ja-JP" dirty="0">
                <a:cs typeface="Helvetica" pitchFamily="34" charset="0"/>
              </a:rPr>
              <a:t>workbench</a:t>
            </a:r>
            <a:endParaRPr lang="en-US" dirty="0"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26" name="Straight Arrow Connector 25"/>
          <p:cNvCxnSpPr>
            <a:cxnSpLocks noChangeShapeType="1"/>
            <a:stCxn id="18442" idx="3"/>
            <a:endCxn id="18439" idx="1"/>
          </p:cNvCxnSpPr>
          <p:nvPr/>
        </p:nvCxnSpPr>
        <p:spPr bwMode="auto">
          <a:xfrm flipV="1">
            <a:off x="2915816" y="3237162"/>
            <a:ext cx="443186" cy="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  <a:stCxn id="18439" idx="3"/>
            <a:endCxn id="18445" idx="1"/>
          </p:cNvCxnSpPr>
          <p:nvPr/>
        </p:nvCxnSpPr>
        <p:spPr bwMode="auto">
          <a:xfrm>
            <a:off x="4860032" y="3237162"/>
            <a:ext cx="412457" cy="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  <a:stCxn id="18444" idx="2"/>
            <a:endCxn id="18448" idx="0"/>
          </p:cNvCxnSpPr>
          <p:nvPr/>
        </p:nvCxnSpPr>
        <p:spPr bwMode="auto">
          <a:xfrm>
            <a:off x="7662549" y="4576842"/>
            <a:ext cx="0" cy="68222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  <a:stCxn id="18445" idx="3"/>
            <a:endCxn id="18444" idx="1"/>
          </p:cNvCxnSpPr>
          <p:nvPr/>
        </p:nvCxnSpPr>
        <p:spPr bwMode="auto">
          <a:xfrm>
            <a:off x="6012160" y="3237163"/>
            <a:ext cx="42045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921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23083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sz="1600" dirty="0" smtClean="0"/>
              <a:t>408. Grant by Thomas son of </a:t>
            </a:r>
            <a:r>
              <a:rPr lang="en-GB" sz="1600" dirty="0" err="1" smtClean="0"/>
              <a:t>Josce</a:t>
            </a:r>
            <a:r>
              <a:rPr lang="en-GB" sz="1600" dirty="0" smtClean="0"/>
              <a:t> goldsmith and citizen of York to his younger son Jeremy of half his land lying in length from </a:t>
            </a:r>
            <a:r>
              <a:rPr lang="en-GB" sz="1600" dirty="0" err="1" smtClean="0"/>
              <a:t>Petergate</a:t>
            </a:r>
            <a:r>
              <a:rPr lang="en-GB" sz="1600" dirty="0" smtClean="0"/>
              <a:t> at the churchyard of St. Peter to houses of the </a:t>
            </a:r>
            <a:r>
              <a:rPr lang="en-GB" sz="1600" dirty="0" err="1" smtClean="0"/>
              <a:t>prebend</a:t>
            </a:r>
            <a:r>
              <a:rPr lang="en-GB" sz="1600" dirty="0" smtClean="0"/>
              <a:t> of </a:t>
            </a:r>
            <a:r>
              <a:rPr lang="en-GB" sz="1600" dirty="0" err="1" smtClean="0"/>
              <a:t>Ampleford</a:t>
            </a:r>
            <a:r>
              <a:rPr lang="en-GB" sz="1600" dirty="0" smtClean="0"/>
              <a:t> and in breadth from </a:t>
            </a:r>
            <a:r>
              <a:rPr lang="en-GB" sz="1600" dirty="0" err="1" smtClean="0"/>
              <a:t>Steyngate</a:t>
            </a:r>
            <a:r>
              <a:rPr lang="en-GB" sz="1600" dirty="0" smtClean="0"/>
              <a:t> to land which mag. Simon de Evesham inhabited; paying Thomas and his heirs 1d. or [a pair of] white gloves worth 1 d. at Christmas. Warranty. Seal.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45774" y="3645024"/>
            <a:ext cx="524670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NLP Task</a:t>
            </a:r>
            <a:endParaRPr lang="en-GB" sz="2700" dirty="0"/>
          </a:p>
        </p:txBody>
      </p:sp>
      <p:grpSp>
        <p:nvGrpSpPr>
          <p:cNvPr id="3" name="Group 2"/>
          <p:cNvGrpSpPr/>
          <p:nvPr/>
        </p:nvGrpSpPr>
        <p:grpSpPr>
          <a:xfrm>
            <a:off x="3645774" y="3789587"/>
            <a:ext cx="5390722" cy="2880430"/>
            <a:chOff x="3645774" y="3789587"/>
            <a:chExt cx="5390722" cy="2880430"/>
          </a:xfrm>
        </p:grpSpPr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5612722" y="4586847"/>
              <a:ext cx="937893" cy="33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>
                  <a:latin typeface="Calibri" pitchFamily="34" charset="0"/>
                </a:rPr>
                <a:t>GRANT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6785347" y="4211484"/>
              <a:ext cx="937893" cy="33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>
                  <a:latin typeface="Calibri" pitchFamily="34" charset="0"/>
                </a:rPr>
                <a:t>Thomas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6831879" y="5055277"/>
              <a:ext cx="937894" cy="33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>
                  <a:latin typeface="Calibri" pitchFamily="34" charset="0"/>
                </a:rPr>
                <a:t>Jeremy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8052070" y="3789587"/>
              <a:ext cx="937894" cy="33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>
                  <a:latin typeface="Calibri" pitchFamily="34" charset="0"/>
                </a:rPr>
                <a:t>Josce</a:t>
              </a: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8098603" y="4633380"/>
              <a:ext cx="937893" cy="33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>
                  <a:latin typeface="Calibri" pitchFamily="34" charset="0"/>
                </a:rPr>
                <a:t>goldsmith</a:t>
              </a: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4299466" y="4070851"/>
              <a:ext cx="937893" cy="54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>
                  <a:latin typeface="Calibri" pitchFamily="34" charset="0"/>
                </a:rPr>
                <a:t>1d every Christmas</a:t>
              </a: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5283891" y="5243477"/>
              <a:ext cx="938927" cy="33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>
                  <a:latin typeface="Calibri" pitchFamily="34" charset="0"/>
                </a:rPr>
                <a:t>Land</a:t>
              </a: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4111266" y="5806006"/>
              <a:ext cx="938927" cy="54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>
                  <a:latin typeface="Calibri" pitchFamily="34" charset="0"/>
                </a:rPr>
                <a:t>Dimension1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6222818" y="5806006"/>
              <a:ext cx="937893" cy="54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>
                  <a:latin typeface="Calibri" pitchFamily="34" charset="0"/>
                </a:rPr>
                <a:t>Dimension2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3645774" y="6416101"/>
              <a:ext cx="79432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50" dirty="0" err="1">
                  <a:latin typeface="Calibri" pitchFamily="34" charset="0"/>
                </a:rPr>
                <a:t>Petergate</a:t>
              </a:r>
              <a:endParaRPr lang="en-GB" sz="1050" dirty="0">
                <a:latin typeface="Calibri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4580730" y="6416101"/>
              <a:ext cx="93789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 dirty="0" err="1" smtClean="0">
                  <a:latin typeface="Calibri" pitchFamily="34" charset="0"/>
                </a:rPr>
                <a:t>Ampleford</a:t>
              </a:r>
              <a:endParaRPr lang="en-GB" sz="1050" dirty="0">
                <a:latin typeface="Calibri" pitchFamily="34" charset="0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5566189" y="6416101"/>
              <a:ext cx="93789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 dirty="0" err="1" smtClean="0">
                  <a:latin typeface="Calibri" pitchFamily="34" charset="0"/>
                </a:rPr>
                <a:t>Steyngate</a:t>
              </a:r>
              <a:endParaRPr lang="en-GB" sz="1050" dirty="0">
                <a:latin typeface="Calibri" pitchFamily="34" charset="0"/>
              </a:endParaRP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6972511" y="6416101"/>
              <a:ext cx="93789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50" dirty="0">
                  <a:latin typeface="Calibri" pitchFamily="34" charset="0"/>
                </a:rPr>
                <a:t>Simon’s </a:t>
              </a:r>
              <a:r>
                <a:rPr lang="en-GB" sz="1050" dirty="0" smtClean="0">
                  <a:latin typeface="Calibri" pitchFamily="34" charset="0"/>
                </a:rPr>
                <a:t>land</a:t>
              </a:r>
              <a:endParaRPr lang="en-GB" sz="1050" dirty="0">
                <a:latin typeface="Calibri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5847453" y="4914645"/>
              <a:ext cx="187165" cy="281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409982" y="4446215"/>
              <a:ext cx="469463" cy="1871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582607" y="4023285"/>
              <a:ext cx="610096" cy="1881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582607" y="4446215"/>
              <a:ext cx="610096" cy="233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09982" y="4821579"/>
              <a:ext cx="610096" cy="281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301342" y="4492748"/>
              <a:ext cx="0" cy="5159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237358" y="4446215"/>
              <a:ext cx="515997" cy="1871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4721362" y="5478207"/>
              <a:ext cx="844827" cy="281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940519" y="5478207"/>
              <a:ext cx="610096" cy="281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128718" y="6087269"/>
              <a:ext cx="421897" cy="281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879446" y="6087269"/>
              <a:ext cx="374330" cy="281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018201" y="6087269"/>
              <a:ext cx="421897" cy="281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767894" y="6087269"/>
              <a:ext cx="282299" cy="281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43"/>
            <p:cNvSpPr txBox="1">
              <a:spLocks noChangeArrowheads="1"/>
            </p:cNvSpPr>
            <p:nvPr/>
          </p:nvSpPr>
          <p:spPr bwMode="auto">
            <a:xfrm>
              <a:off x="7301343" y="4679913"/>
              <a:ext cx="656629" cy="32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father</a:t>
              </a:r>
            </a:p>
          </p:txBody>
        </p:sp>
        <p:sp>
          <p:nvSpPr>
            <p:cNvPr id="32" name="TextBox 44"/>
            <p:cNvSpPr txBox="1">
              <a:spLocks noChangeArrowheads="1"/>
            </p:cNvSpPr>
            <p:nvPr/>
          </p:nvSpPr>
          <p:spPr bwMode="auto">
            <a:xfrm>
              <a:off x="7769773" y="4117384"/>
              <a:ext cx="656628" cy="32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father</a:t>
              </a:r>
            </a:p>
          </p:txBody>
        </p:sp>
        <p:sp>
          <p:nvSpPr>
            <p:cNvPr id="33" name="TextBox 45"/>
            <p:cNvSpPr txBox="1">
              <a:spLocks noChangeArrowheads="1"/>
            </p:cNvSpPr>
            <p:nvPr/>
          </p:nvSpPr>
          <p:spPr bwMode="auto">
            <a:xfrm>
              <a:off x="7863872" y="4398649"/>
              <a:ext cx="750729" cy="52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occupation</a:t>
              </a:r>
            </a:p>
          </p:txBody>
        </p:sp>
        <p:sp>
          <p:nvSpPr>
            <p:cNvPr id="34" name="TextBox 46"/>
            <p:cNvSpPr txBox="1">
              <a:spLocks noChangeArrowheads="1"/>
            </p:cNvSpPr>
            <p:nvPr/>
          </p:nvSpPr>
          <p:spPr bwMode="auto">
            <a:xfrm>
              <a:off x="6363451" y="4352116"/>
              <a:ext cx="656628" cy="32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from</a:t>
              </a:r>
            </a:p>
          </p:txBody>
        </p:sp>
        <p:sp>
          <p:nvSpPr>
            <p:cNvPr id="35" name="TextBox 47"/>
            <p:cNvSpPr txBox="1">
              <a:spLocks noChangeArrowheads="1"/>
            </p:cNvSpPr>
            <p:nvPr/>
          </p:nvSpPr>
          <p:spPr bwMode="auto">
            <a:xfrm>
              <a:off x="6456515" y="4868112"/>
              <a:ext cx="656628" cy="32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to</a:t>
              </a:r>
            </a:p>
          </p:txBody>
        </p:sp>
        <p:sp>
          <p:nvSpPr>
            <p:cNvPr id="36" name="TextBox 48"/>
            <p:cNvSpPr txBox="1">
              <a:spLocks noChangeArrowheads="1"/>
            </p:cNvSpPr>
            <p:nvPr/>
          </p:nvSpPr>
          <p:spPr bwMode="auto">
            <a:xfrm>
              <a:off x="5472090" y="4881555"/>
              <a:ext cx="656628" cy="52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subject</a:t>
              </a:r>
            </a:p>
          </p:txBody>
        </p:sp>
        <p:sp>
          <p:nvSpPr>
            <p:cNvPr id="37" name="TextBox 49"/>
            <p:cNvSpPr txBox="1">
              <a:spLocks noChangeArrowheads="1"/>
            </p:cNvSpPr>
            <p:nvPr/>
          </p:nvSpPr>
          <p:spPr bwMode="auto">
            <a:xfrm>
              <a:off x="5472090" y="4352116"/>
              <a:ext cx="656628" cy="32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rent</a:t>
              </a:r>
            </a:p>
          </p:txBody>
        </p:sp>
        <p:sp>
          <p:nvSpPr>
            <p:cNvPr id="38" name="TextBox 50"/>
            <p:cNvSpPr txBox="1">
              <a:spLocks noChangeArrowheads="1"/>
            </p:cNvSpPr>
            <p:nvPr/>
          </p:nvSpPr>
          <p:spPr bwMode="auto">
            <a:xfrm>
              <a:off x="4861995" y="5384109"/>
              <a:ext cx="656628" cy="52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length</a:t>
              </a:r>
            </a:p>
          </p:txBody>
        </p:sp>
        <p:sp>
          <p:nvSpPr>
            <p:cNvPr id="39" name="TextBox 51"/>
            <p:cNvSpPr txBox="1">
              <a:spLocks noChangeArrowheads="1"/>
            </p:cNvSpPr>
            <p:nvPr/>
          </p:nvSpPr>
          <p:spPr bwMode="auto">
            <a:xfrm>
              <a:off x="6222818" y="5384109"/>
              <a:ext cx="656628" cy="52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breadth</a:t>
              </a:r>
            </a:p>
          </p:txBody>
        </p:sp>
        <p:sp>
          <p:nvSpPr>
            <p:cNvPr id="40" name="TextBox 52"/>
            <p:cNvSpPr txBox="1">
              <a:spLocks noChangeArrowheads="1"/>
            </p:cNvSpPr>
            <p:nvPr/>
          </p:nvSpPr>
          <p:spPr bwMode="auto">
            <a:xfrm>
              <a:off x="7113143" y="6101746"/>
              <a:ext cx="656629" cy="32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to</a:t>
              </a:r>
            </a:p>
          </p:txBody>
        </p:sp>
        <p:sp>
          <p:nvSpPr>
            <p:cNvPr id="41" name="TextBox 53"/>
            <p:cNvSpPr txBox="1">
              <a:spLocks noChangeArrowheads="1"/>
            </p:cNvSpPr>
            <p:nvPr/>
          </p:nvSpPr>
          <p:spPr bwMode="auto">
            <a:xfrm>
              <a:off x="6409982" y="6134836"/>
              <a:ext cx="656629" cy="32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from</a:t>
              </a:r>
            </a:p>
          </p:txBody>
        </p:sp>
        <p:sp>
          <p:nvSpPr>
            <p:cNvPr id="42" name="TextBox 54"/>
            <p:cNvSpPr txBox="1">
              <a:spLocks noChangeArrowheads="1"/>
            </p:cNvSpPr>
            <p:nvPr/>
          </p:nvSpPr>
          <p:spPr bwMode="auto">
            <a:xfrm>
              <a:off x="4909561" y="6087270"/>
              <a:ext cx="656628" cy="32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to</a:t>
              </a:r>
            </a:p>
          </p:txBody>
        </p:sp>
        <p:sp>
          <p:nvSpPr>
            <p:cNvPr id="43" name="TextBox 55"/>
            <p:cNvSpPr txBox="1">
              <a:spLocks noChangeArrowheads="1"/>
            </p:cNvSpPr>
            <p:nvPr/>
          </p:nvSpPr>
          <p:spPr bwMode="auto">
            <a:xfrm>
              <a:off x="4205365" y="6120360"/>
              <a:ext cx="656629" cy="32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i="1">
                  <a:solidFill>
                    <a:srgbClr val="FF0000"/>
                  </a:solidFill>
                  <a:latin typeface="Calibri" pitchFamily="34" charset="0"/>
                </a:rPr>
                <a:t>from</a:t>
              </a:r>
            </a:p>
          </p:txBody>
        </p:sp>
      </p:grpSp>
      <p:sp>
        <p:nvSpPr>
          <p:cNvPr id="47" name="TextBox 31"/>
          <p:cNvSpPr txBox="1">
            <a:spLocks noChangeArrowheads="1"/>
          </p:cNvSpPr>
          <p:nvPr/>
        </p:nvSpPr>
        <p:spPr bwMode="auto">
          <a:xfrm>
            <a:off x="6118199" y="1898829"/>
            <a:ext cx="24142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ＭＳ Ｐゴシック" pitchFamily="34" charset="-128"/>
                <a:cs typeface="Helvetica" pitchFamily="34" charset="0"/>
              </a:rPr>
              <a:t>Get from a text like this …</a:t>
            </a:r>
            <a:endParaRPr lang="en-US" sz="2800" dirty="0"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 flipH="1">
            <a:off x="5004048" y="2152280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31"/>
          <p:cNvSpPr txBox="1">
            <a:spLocks noChangeArrowheads="1"/>
          </p:cNvSpPr>
          <p:nvPr/>
        </p:nvSpPr>
        <p:spPr bwMode="auto">
          <a:xfrm>
            <a:off x="107504" y="4581128"/>
            <a:ext cx="21602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ea typeface="ＭＳ Ｐゴシック" pitchFamily="34" charset="-128"/>
                <a:cs typeface="Helvetica" pitchFamily="34" charset="0"/>
              </a:rPr>
              <a:t>… to some ‘semantic’ data like this</a:t>
            </a:r>
            <a:endParaRPr lang="en-US" sz="2800" dirty="0"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369456" y="50851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23083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sz="1600" dirty="0" smtClean="0"/>
              <a:t>408. Grant by Thomas son of </a:t>
            </a:r>
            <a:r>
              <a:rPr lang="en-GB" sz="1600" dirty="0" err="1" smtClean="0"/>
              <a:t>Josce</a:t>
            </a:r>
            <a:r>
              <a:rPr lang="en-GB" sz="1600" dirty="0" smtClean="0"/>
              <a:t> goldsmith and citizen of York to his younger son Jeremy of half his land lying in length from </a:t>
            </a:r>
            <a:r>
              <a:rPr lang="en-GB" sz="1600" dirty="0" err="1" smtClean="0"/>
              <a:t>Petergate</a:t>
            </a:r>
            <a:r>
              <a:rPr lang="en-GB" sz="1600" dirty="0" smtClean="0"/>
              <a:t> at the churchyard of St. Peter to houses of the </a:t>
            </a:r>
            <a:r>
              <a:rPr lang="en-GB" sz="1600" dirty="0" err="1" smtClean="0"/>
              <a:t>prebend</a:t>
            </a:r>
            <a:r>
              <a:rPr lang="en-GB" sz="1600" dirty="0" smtClean="0"/>
              <a:t> of </a:t>
            </a:r>
            <a:r>
              <a:rPr lang="en-GB" sz="1600" dirty="0" err="1" smtClean="0"/>
              <a:t>Ampleford</a:t>
            </a:r>
            <a:r>
              <a:rPr lang="en-GB" sz="1600" dirty="0" smtClean="0"/>
              <a:t> and in breadth from </a:t>
            </a:r>
            <a:r>
              <a:rPr lang="en-GB" sz="1600" dirty="0" err="1" smtClean="0"/>
              <a:t>Steyngate</a:t>
            </a:r>
            <a:r>
              <a:rPr lang="en-GB" sz="1600" dirty="0" smtClean="0"/>
              <a:t> to land which mag. Simon de Evesham inhabited; paying Thomas and his heirs 1d. or [a pair of] white gloves worth 1 d. at Christmas. Warranty. Seal.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45774" y="3645024"/>
            <a:ext cx="524670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NLP Task</a:t>
            </a:r>
            <a:endParaRPr lang="en-GB" sz="2700" dirty="0"/>
          </a:p>
        </p:txBody>
      </p:sp>
      <p:sp>
        <p:nvSpPr>
          <p:cNvPr id="47" name="TextBox 31"/>
          <p:cNvSpPr txBox="1">
            <a:spLocks noChangeArrowheads="1"/>
          </p:cNvSpPr>
          <p:nvPr/>
        </p:nvSpPr>
        <p:spPr bwMode="auto">
          <a:xfrm>
            <a:off x="6118199" y="1898829"/>
            <a:ext cx="24142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ＭＳ Ｐゴシック" pitchFamily="34" charset="-128"/>
                <a:cs typeface="Helvetica" pitchFamily="34" charset="0"/>
              </a:rPr>
              <a:t>Get from a text like this …</a:t>
            </a:r>
            <a:endParaRPr lang="en-US" sz="2800" dirty="0"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 flipH="1">
            <a:off x="5004048" y="2152280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31"/>
          <p:cNvSpPr txBox="1">
            <a:spLocks noChangeArrowheads="1"/>
          </p:cNvSpPr>
          <p:nvPr/>
        </p:nvSpPr>
        <p:spPr bwMode="auto">
          <a:xfrm>
            <a:off x="107503" y="4482986"/>
            <a:ext cx="21602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ea typeface="ＭＳ Ｐゴシック" pitchFamily="34" charset="-128"/>
                <a:cs typeface="Helvetica" pitchFamily="34" charset="0"/>
              </a:rPr>
              <a:t>… actually it looks more like this </a:t>
            </a:r>
            <a:br>
              <a:rPr lang="en-US" sz="2800" dirty="0" smtClean="0">
                <a:ea typeface="ＭＳ Ｐゴシック" pitchFamily="34" charset="-128"/>
                <a:cs typeface="Helvetica" pitchFamily="34" charset="0"/>
              </a:rPr>
            </a:br>
            <a:r>
              <a:rPr lang="en-US" sz="2400" dirty="0" smtClean="0">
                <a:ea typeface="ＭＳ Ｐゴシック" pitchFamily="34" charset="-128"/>
                <a:cs typeface="Helvetica" pitchFamily="34" charset="0"/>
              </a:rPr>
              <a:t>(BRAT markup)</a:t>
            </a:r>
            <a:endParaRPr lang="en-US" sz="2400" dirty="0"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369456" y="50851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729145" y="3933056"/>
            <a:ext cx="5414855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fr-FR" sz="1400" b="1" dirty="0" smtClean="0">
                <a:latin typeface="Courier New"/>
              </a:rPr>
              <a:t>T1</a:t>
            </a:r>
            <a:r>
              <a:rPr lang="fr-FR" sz="1400" b="1" dirty="0">
                <a:latin typeface="Courier New"/>
              </a:rPr>
              <a:t>	</a:t>
            </a:r>
            <a:r>
              <a:rPr lang="fr-FR" sz="1400" b="1" dirty="0" smtClean="0">
                <a:latin typeface="Courier New"/>
              </a:rPr>
              <a:t>Document 0 17	vicars-choral-387</a:t>
            </a:r>
          </a:p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fr-FR" sz="1400" b="1" dirty="0" smtClean="0">
                <a:latin typeface="Courier New"/>
              </a:rPr>
              <a:t>T2	Transaction 18 23	Grant</a:t>
            </a:r>
          </a:p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de-DE" sz="1400" b="1" dirty="0" smtClean="0">
                <a:latin typeface="Courier New"/>
              </a:rPr>
              <a:t>T3	Person 27 34	William</a:t>
            </a:r>
          </a:p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en-GB" sz="1400" b="1" dirty="0" smtClean="0">
                <a:latin typeface="Courier New"/>
              </a:rPr>
              <a:t>T4	Institution 73 90	</a:t>
            </a:r>
            <a:r>
              <a:rPr lang="en-GB" sz="1400" b="1" dirty="0" err="1" smtClean="0">
                <a:latin typeface="Courier New"/>
              </a:rPr>
              <a:t>prebend</a:t>
            </a:r>
            <a:r>
              <a:rPr lang="en-GB" sz="1400" b="1" dirty="0" smtClean="0">
                <a:latin typeface="Courier New"/>
              </a:rPr>
              <a:t> of </a:t>
            </a:r>
            <a:r>
              <a:rPr lang="en-GB" sz="1400" b="1" dirty="0" err="1" smtClean="0">
                <a:latin typeface="Courier New"/>
              </a:rPr>
              <a:t>Masham</a:t>
            </a:r>
            <a:endParaRPr lang="de-DE" sz="1400" b="1" dirty="0" smtClean="0">
              <a:latin typeface="Courier New"/>
            </a:endParaRPr>
          </a:p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fr-FR" sz="1400" b="1" dirty="0" smtClean="0">
                <a:latin typeface="Courier New"/>
              </a:rPr>
              <a:t>T5	Person 42 49	Richard</a:t>
            </a:r>
          </a:p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en-GB" sz="1400" b="1" dirty="0" smtClean="0">
                <a:latin typeface="Courier New"/>
              </a:rPr>
              <a:t>T6	Occupation 51 64	canon of York</a:t>
            </a:r>
          </a:p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en-GB" sz="1400" b="1" dirty="0" smtClean="0">
                <a:latin typeface="Courier New"/>
              </a:rPr>
              <a:t>…</a:t>
            </a:r>
          </a:p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en-GB" sz="1400" b="1" dirty="0" smtClean="0">
                <a:latin typeface="Courier New"/>
              </a:rPr>
              <a:t>R3	</a:t>
            </a:r>
            <a:r>
              <a:rPr lang="en-GB" sz="1400" b="1" dirty="0" err="1" smtClean="0">
                <a:latin typeface="Courier New"/>
              </a:rPr>
              <a:t>is_son_of</a:t>
            </a:r>
            <a:r>
              <a:rPr lang="en-GB" sz="1400" b="1" dirty="0" smtClean="0">
                <a:latin typeface="Courier New"/>
              </a:rPr>
              <a:t> Arg1:T3 Arg2:T5	</a:t>
            </a:r>
          </a:p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en-GB" sz="1400" b="1" dirty="0" smtClean="0">
                <a:latin typeface="Courier New"/>
              </a:rPr>
              <a:t>R4	</a:t>
            </a:r>
            <a:r>
              <a:rPr lang="en-GB" sz="1400" b="1" dirty="0" err="1" smtClean="0">
                <a:latin typeface="Courier New"/>
              </a:rPr>
              <a:t>is_grantor_in</a:t>
            </a:r>
            <a:r>
              <a:rPr lang="en-GB" sz="1400" b="1" dirty="0" smtClean="0">
                <a:latin typeface="Courier New"/>
              </a:rPr>
              <a:t> Arg1:T3 Arg2:T2	</a:t>
            </a:r>
          </a:p>
          <a:p>
            <a:pPr lvl="1">
              <a:buFont typeface="Arial" pitchFamily="34" charset="0"/>
              <a:buNone/>
              <a:tabLst>
                <a:tab pos="360000" algn="l"/>
                <a:tab pos="1800000" algn="l"/>
              </a:tabLst>
            </a:pPr>
            <a:r>
              <a:rPr lang="en-GB" sz="1400" b="1" dirty="0" smtClean="0">
                <a:latin typeface="Courier New"/>
              </a:rPr>
              <a:t>R5	</a:t>
            </a:r>
            <a:r>
              <a:rPr lang="en-GB" sz="1400" b="1" dirty="0" err="1" smtClean="0">
                <a:latin typeface="Courier New"/>
              </a:rPr>
              <a:t>occupation_is</a:t>
            </a:r>
            <a:r>
              <a:rPr lang="en-GB" sz="1400" b="1" dirty="0" smtClean="0">
                <a:latin typeface="Courier New"/>
              </a:rPr>
              <a:t> Arg1:T3 Arg2:T6</a:t>
            </a:r>
          </a:p>
          <a:p>
            <a:pPr>
              <a:buFont typeface="Arial" pitchFamily="34" charset="0"/>
              <a:buNone/>
            </a:pP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53336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/>
              <a:t>(http://brat.nlplab.org</a:t>
            </a:r>
            <a:r>
              <a:rPr lang="en-GB" sz="1600" i="1" dirty="0" smtClean="0"/>
              <a:t>/)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8264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23083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sz="1600" dirty="0" smtClean="0"/>
              <a:t>408. Grant by Thomas son of </a:t>
            </a:r>
            <a:r>
              <a:rPr lang="en-GB" sz="1600" dirty="0" err="1" smtClean="0"/>
              <a:t>Josce</a:t>
            </a:r>
            <a:r>
              <a:rPr lang="en-GB" sz="1600" dirty="0" smtClean="0"/>
              <a:t> goldsmith and citizen of York to his younger son Jeremy of half his land lying in length from </a:t>
            </a:r>
            <a:r>
              <a:rPr lang="en-GB" sz="1600" dirty="0" err="1" smtClean="0"/>
              <a:t>Petergate</a:t>
            </a:r>
            <a:r>
              <a:rPr lang="en-GB" sz="1600" dirty="0" smtClean="0"/>
              <a:t> at the churchyard of St. Peter to houses of the </a:t>
            </a:r>
            <a:r>
              <a:rPr lang="en-GB" sz="1600" dirty="0" err="1" smtClean="0"/>
              <a:t>prebend</a:t>
            </a:r>
            <a:r>
              <a:rPr lang="en-GB" sz="1600" dirty="0" smtClean="0"/>
              <a:t> of </a:t>
            </a:r>
            <a:r>
              <a:rPr lang="en-GB" sz="1600" dirty="0" err="1" smtClean="0"/>
              <a:t>Ampleford</a:t>
            </a:r>
            <a:r>
              <a:rPr lang="en-GB" sz="1600" dirty="0" smtClean="0"/>
              <a:t> and in breadth from </a:t>
            </a:r>
            <a:r>
              <a:rPr lang="en-GB" sz="1600" dirty="0" err="1" smtClean="0"/>
              <a:t>Steyngate</a:t>
            </a:r>
            <a:r>
              <a:rPr lang="en-GB" sz="1600" dirty="0" smtClean="0"/>
              <a:t> to land which mag. Simon de Evesham inhabited; paying Thomas and his heirs 1d. or [a pair of] white gloves worth 1 d. at Christmas. Warranty. Seal.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45774" y="3645024"/>
            <a:ext cx="524670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NLP Task</a:t>
            </a:r>
            <a:endParaRPr lang="en-GB" sz="2700" dirty="0"/>
          </a:p>
        </p:txBody>
      </p:sp>
      <p:sp>
        <p:nvSpPr>
          <p:cNvPr id="47" name="TextBox 31"/>
          <p:cNvSpPr txBox="1">
            <a:spLocks noChangeArrowheads="1"/>
          </p:cNvSpPr>
          <p:nvPr/>
        </p:nvSpPr>
        <p:spPr bwMode="auto">
          <a:xfrm>
            <a:off x="6118199" y="1898829"/>
            <a:ext cx="24142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ＭＳ Ｐゴシック" pitchFamily="34" charset="-128"/>
                <a:cs typeface="Helvetica" pitchFamily="34" charset="0"/>
              </a:rPr>
              <a:t>Get from a text like this …</a:t>
            </a:r>
            <a:endParaRPr lang="en-US" sz="2800" dirty="0"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 flipH="1">
            <a:off x="5004048" y="2152280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31"/>
          <p:cNvSpPr txBox="1">
            <a:spLocks noChangeArrowheads="1"/>
          </p:cNvSpPr>
          <p:nvPr/>
        </p:nvSpPr>
        <p:spPr bwMode="auto">
          <a:xfrm>
            <a:off x="1" y="4482986"/>
            <a:ext cx="22677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ea typeface="ＭＳ Ｐゴシック" pitchFamily="34" charset="-128"/>
                <a:cs typeface="Helvetica" pitchFamily="34" charset="0"/>
              </a:rPr>
              <a:t>… which we can view and edit like this </a:t>
            </a:r>
            <a:br>
              <a:rPr lang="en-US" sz="2800" dirty="0" smtClean="0">
                <a:ea typeface="ＭＳ Ｐゴシック" pitchFamily="34" charset="-128"/>
                <a:cs typeface="Helvetica" pitchFamily="34" charset="0"/>
              </a:rPr>
            </a:br>
            <a:r>
              <a:rPr lang="en-US" sz="2400" dirty="0" smtClean="0">
                <a:ea typeface="ＭＳ Ｐゴシック" pitchFamily="34" charset="-128"/>
                <a:cs typeface="Helvetica" pitchFamily="34" charset="0"/>
              </a:rPr>
              <a:t>(using BRAT)</a:t>
            </a:r>
            <a:endParaRPr lang="en-US" sz="2400" dirty="0"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369456" y="50851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0" y="6453336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/>
              <a:t>(http://brat.nlplab.org</a:t>
            </a:r>
            <a:r>
              <a:rPr lang="en-GB" sz="1600" i="1" dirty="0" smtClean="0"/>
              <a:t>/)</a:t>
            </a:r>
            <a:endParaRPr lang="en-GB" sz="1600" i="1" dirty="0"/>
          </a:p>
        </p:txBody>
      </p:sp>
      <p:pic>
        <p:nvPicPr>
          <p:cNvPr id="12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"/>
          <a:stretch>
            <a:fillRect/>
          </a:stretch>
        </p:blipFill>
        <p:spPr bwMode="auto">
          <a:xfrm>
            <a:off x="4350318" y="3793021"/>
            <a:ext cx="3837619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4867</TotalTime>
  <Words>1260</Words>
  <Application>Microsoft Office PowerPoint</Application>
  <PresentationFormat>On-screen Show (4:3)</PresentationFormat>
  <Paragraphs>138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ChartEx: Discovering spatial descriptions and relationships in medieval charters</vt:lpstr>
      <vt:lpstr> ChartEx Project Partners </vt:lpstr>
      <vt:lpstr>Digital Charter Collections</vt:lpstr>
      <vt:lpstr>A charter from English Edition of  Vicars Choral collection</vt:lpstr>
      <vt:lpstr>Chronological Sequencing and Spatial Sequencing</vt:lpstr>
      <vt:lpstr>ChartEx Architecture</vt:lpstr>
      <vt:lpstr>The NLP Task</vt:lpstr>
      <vt:lpstr>The NLP Task</vt:lpstr>
      <vt:lpstr>The NLP Task</vt:lpstr>
      <vt:lpstr>NLP development methodology</vt:lpstr>
      <vt:lpstr>NLP – layered pattern matching</vt:lpstr>
      <vt:lpstr>NLP – layered pattern matching</vt:lpstr>
      <vt:lpstr>NLP – layered pattern matching</vt:lpstr>
      <vt:lpstr>NLP – layered pattern matching</vt:lpstr>
      <vt:lpstr>Matching Relational Information</vt:lpstr>
      <vt:lpstr>Networks of People</vt:lpstr>
      <vt:lpstr>Charter Networks</vt:lpstr>
      <vt:lpstr>The ChartEx Virtual Workbench</vt:lpstr>
      <vt:lpstr>Next Steps</vt:lpstr>
      <vt:lpstr>ChartEx: Discovering spatial descriptions and relationships in medieval charters</vt:lpstr>
    </vt:vector>
  </TitlesOfParts>
  <Company>The 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Rees Jones</dc:creator>
  <cp:lastModifiedBy>Roger Evans</cp:lastModifiedBy>
  <cp:revision>178</cp:revision>
  <dcterms:created xsi:type="dcterms:W3CDTF">2012-02-16T15:47:46Z</dcterms:created>
  <dcterms:modified xsi:type="dcterms:W3CDTF">2013-11-05T09:46:19Z</dcterms:modified>
</cp:coreProperties>
</file>