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34"/>
  </p:notesMasterIdLst>
  <p:sldIdLst>
    <p:sldId id="256" r:id="rId2"/>
    <p:sldId id="301" r:id="rId3"/>
    <p:sldId id="290" r:id="rId4"/>
    <p:sldId id="291" r:id="rId5"/>
    <p:sldId id="292" r:id="rId6"/>
    <p:sldId id="293" r:id="rId7"/>
    <p:sldId id="294" r:id="rId8"/>
    <p:sldId id="295" r:id="rId9"/>
    <p:sldId id="296" r:id="rId10"/>
    <p:sldId id="297" r:id="rId11"/>
    <p:sldId id="298" r:id="rId12"/>
    <p:sldId id="304" r:id="rId13"/>
    <p:sldId id="299" r:id="rId14"/>
    <p:sldId id="300" r:id="rId15"/>
    <p:sldId id="278" r:id="rId16"/>
    <p:sldId id="303" r:id="rId17"/>
    <p:sldId id="261" r:id="rId18"/>
    <p:sldId id="268" r:id="rId19"/>
    <p:sldId id="271" r:id="rId20"/>
    <p:sldId id="257" r:id="rId21"/>
    <p:sldId id="270" r:id="rId22"/>
    <p:sldId id="272" r:id="rId23"/>
    <p:sldId id="277" r:id="rId24"/>
    <p:sldId id="267" r:id="rId25"/>
    <p:sldId id="269" r:id="rId26"/>
    <p:sldId id="264" r:id="rId27"/>
    <p:sldId id="288" r:id="rId28"/>
    <p:sldId id="260" r:id="rId29"/>
    <p:sldId id="259" r:id="rId30"/>
    <p:sldId id="263" r:id="rId31"/>
    <p:sldId id="262" r:id="rId32"/>
    <p:sldId id="258"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94638" autoAdjust="0"/>
  </p:normalViewPr>
  <p:slideViewPr>
    <p:cSldViewPr>
      <p:cViewPr varScale="1">
        <p:scale>
          <a:sx n="81" d="100"/>
          <a:sy n="81" d="100"/>
        </p:scale>
        <p:origin x="-101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7A812-957B-4298-B848-68B3F7EB2B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B4207C4-28DC-4073-A898-0102E95FFDCF}">
      <dgm:prSet phldrT="[Text]"/>
      <dgm:spPr/>
      <dgm:t>
        <a:bodyPr/>
        <a:lstStyle/>
        <a:p>
          <a:r>
            <a:rPr lang="en-US" dirty="0" smtClean="0"/>
            <a:t>Qualitative analysis of human rights research literature</a:t>
          </a:r>
          <a:endParaRPr lang="en-US" dirty="0"/>
        </a:p>
      </dgm:t>
    </dgm:pt>
    <dgm:pt modelId="{C49DBE36-E54A-48E9-A95F-6FEEE65E529C}" type="parTrans" cxnId="{9EC9D8DB-AEF8-42B4-A900-20A57053FE7A}">
      <dgm:prSet/>
      <dgm:spPr/>
      <dgm:t>
        <a:bodyPr/>
        <a:lstStyle/>
        <a:p>
          <a:endParaRPr lang="en-US"/>
        </a:p>
      </dgm:t>
    </dgm:pt>
    <dgm:pt modelId="{93E0FF3B-794D-47EE-B648-D86BC90AA9E8}" type="sibTrans" cxnId="{9EC9D8DB-AEF8-42B4-A900-20A57053FE7A}">
      <dgm:prSet/>
      <dgm:spPr/>
      <dgm:t>
        <a:bodyPr/>
        <a:lstStyle/>
        <a:p>
          <a:endParaRPr lang="en-US"/>
        </a:p>
      </dgm:t>
    </dgm:pt>
    <dgm:pt modelId="{3291FF37-2CF9-44D0-8E09-AEC9DDFEFA8E}">
      <dgm:prSet phldrT="[Text]" phldr="1"/>
      <dgm:spPr>
        <a:blipFill rotWithShape="0">
          <a:blip xmlns:r="http://schemas.openxmlformats.org/officeDocument/2006/relationships" r:embed="rId1"/>
          <a:stretch>
            <a:fillRect/>
          </a:stretch>
        </a:blipFill>
      </dgm:spPr>
      <dgm:t>
        <a:bodyPr/>
        <a:lstStyle/>
        <a:p>
          <a:endParaRPr lang="en-US" dirty="0"/>
        </a:p>
      </dgm:t>
    </dgm:pt>
    <dgm:pt modelId="{B0EB5629-F42A-4B83-B31A-9671F3070B39}" type="parTrans" cxnId="{DFF569F0-F0C6-4823-A714-E5A91DE5DC71}">
      <dgm:prSet/>
      <dgm:spPr/>
      <dgm:t>
        <a:bodyPr/>
        <a:lstStyle/>
        <a:p>
          <a:endParaRPr lang="en-US"/>
        </a:p>
      </dgm:t>
    </dgm:pt>
    <dgm:pt modelId="{46926E04-10DB-4A78-99DE-04EA059E57B5}" type="sibTrans" cxnId="{DFF569F0-F0C6-4823-A714-E5A91DE5DC71}">
      <dgm:prSet/>
      <dgm:spPr/>
      <dgm:t>
        <a:bodyPr/>
        <a:lstStyle/>
        <a:p>
          <a:endParaRPr lang="en-US"/>
        </a:p>
      </dgm:t>
    </dgm:pt>
    <dgm:pt modelId="{741918F6-C05D-4C21-BB4B-39816AA02548}">
      <dgm:prSet phldrT="[Text]"/>
      <dgm:spPr/>
      <dgm:t>
        <a:bodyPr/>
        <a:lstStyle/>
        <a:p>
          <a:r>
            <a:rPr lang="en-US" dirty="0" smtClean="0"/>
            <a:t>Semi-Structured Interview and Questionnaire</a:t>
          </a:r>
          <a:endParaRPr lang="en-US" dirty="0"/>
        </a:p>
      </dgm:t>
    </dgm:pt>
    <dgm:pt modelId="{F686B0A9-A4CD-4091-8082-A5745A89C293}" type="parTrans" cxnId="{150EE3BE-AB9C-4D44-A6B8-2DC7F80F8E9F}">
      <dgm:prSet/>
      <dgm:spPr/>
      <dgm:t>
        <a:bodyPr/>
        <a:lstStyle/>
        <a:p>
          <a:endParaRPr lang="en-US"/>
        </a:p>
      </dgm:t>
    </dgm:pt>
    <dgm:pt modelId="{55E57612-BE5F-48D2-987A-2D22DD82ED63}" type="sibTrans" cxnId="{150EE3BE-AB9C-4D44-A6B8-2DC7F80F8E9F}">
      <dgm:prSet/>
      <dgm:spPr/>
      <dgm:t>
        <a:bodyPr/>
        <a:lstStyle/>
        <a:p>
          <a:endParaRPr lang="en-US"/>
        </a:p>
      </dgm:t>
    </dgm:pt>
    <dgm:pt modelId="{A0B0E354-3592-4295-88B5-455FFF6AD961}">
      <dgm:prSet phldrT="[Text]" phldr="1"/>
      <dgm:spPr>
        <a:blipFill rotWithShape="0">
          <a:blip xmlns:r="http://schemas.openxmlformats.org/officeDocument/2006/relationships" r:embed="rId2"/>
          <a:stretch>
            <a:fillRect/>
          </a:stretch>
        </a:blipFill>
      </dgm:spPr>
      <dgm:t>
        <a:bodyPr/>
        <a:lstStyle/>
        <a:p>
          <a:endParaRPr lang="en-US" dirty="0"/>
        </a:p>
      </dgm:t>
    </dgm:pt>
    <dgm:pt modelId="{9F9E93B2-901C-46F0-8C5A-F33CA8FA8C58}" type="parTrans" cxnId="{0CB10CD0-8514-4219-B62D-5746605BC6C2}">
      <dgm:prSet/>
      <dgm:spPr/>
      <dgm:t>
        <a:bodyPr/>
        <a:lstStyle/>
        <a:p>
          <a:endParaRPr lang="en-US"/>
        </a:p>
      </dgm:t>
    </dgm:pt>
    <dgm:pt modelId="{6D21C45F-19BB-44FC-ADFC-900C32F292C6}" type="sibTrans" cxnId="{0CB10CD0-8514-4219-B62D-5746605BC6C2}">
      <dgm:prSet/>
      <dgm:spPr/>
      <dgm:t>
        <a:bodyPr/>
        <a:lstStyle/>
        <a:p>
          <a:endParaRPr lang="en-US"/>
        </a:p>
      </dgm:t>
    </dgm:pt>
    <dgm:pt modelId="{76818345-DA5E-4ACD-81A0-E15318F514BD}">
      <dgm:prSet phldrT="[Text]"/>
      <dgm:spPr/>
      <dgm:t>
        <a:bodyPr/>
        <a:lstStyle/>
        <a:p>
          <a:r>
            <a:rPr lang="en-US" dirty="0" smtClean="0"/>
            <a:t>Review of Seven Data Analysis Programs in Human Rights Research</a:t>
          </a:r>
          <a:endParaRPr lang="en-US" dirty="0"/>
        </a:p>
      </dgm:t>
    </dgm:pt>
    <dgm:pt modelId="{6CBBC3BC-9327-45F4-8762-C77915654C70}" type="parTrans" cxnId="{78881969-46AE-479C-9171-A7810B0BF8E9}">
      <dgm:prSet/>
      <dgm:spPr/>
      <dgm:t>
        <a:bodyPr/>
        <a:lstStyle/>
        <a:p>
          <a:endParaRPr lang="en-US"/>
        </a:p>
      </dgm:t>
    </dgm:pt>
    <dgm:pt modelId="{52217626-A592-4E71-A489-47D6DD13DE41}" type="sibTrans" cxnId="{78881969-46AE-479C-9171-A7810B0BF8E9}">
      <dgm:prSet/>
      <dgm:spPr/>
      <dgm:t>
        <a:bodyPr/>
        <a:lstStyle/>
        <a:p>
          <a:endParaRPr lang="en-US"/>
        </a:p>
      </dgm:t>
    </dgm:pt>
    <dgm:pt modelId="{00CA7269-1851-4AED-9B4D-95777A9B541F}">
      <dgm:prSet phldrT="[Text]" phldr="1"/>
      <dgm:spPr>
        <a:blipFill rotWithShape="0">
          <a:blip xmlns:r="http://schemas.openxmlformats.org/officeDocument/2006/relationships" r:embed="rId3"/>
          <a:stretch>
            <a:fillRect/>
          </a:stretch>
        </a:blipFill>
      </dgm:spPr>
      <dgm:t>
        <a:bodyPr/>
        <a:lstStyle/>
        <a:p>
          <a:endParaRPr lang="en-US" dirty="0"/>
        </a:p>
      </dgm:t>
    </dgm:pt>
    <dgm:pt modelId="{5F9E3ABF-FF30-4939-AA15-C48ED868198F}" type="parTrans" cxnId="{34E30E95-BAA9-4C93-9F03-8AB2CE4F4709}">
      <dgm:prSet/>
      <dgm:spPr/>
      <dgm:t>
        <a:bodyPr/>
        <a:lstStyle/>
        <a:p>
          <a:endParaRPr lang="en-US"/>
        </a:p>
      </dgm:t>
    </dgm:pt>
    <dgm:pt modelId="{7E9954A2-AB2E-4D75-8666-5150D6BEEFDC}" type="sibTrans" cxnId="{34E30E95-BAA9-4C93-9F03-8AB2CE4F4709}">
      <dgm:prSet/>
      <dgm:spPr/>
      <dgm:t>
        <a:bodyPr/>
        <a:lstStyle/>
        <a:p>
          <a:endParaRPr lang="en-US"/>
        </a:p>
      </dgm:t>
    </dgm:pt>
    <dgm:pt modelId="{B6830766-7AD5-48A3-9AEE-45844E91D4BA}">
      <dgm:prSet phldrT="[Text]"/>
      <dgm:spPr/>
      <dgm:t>
        <a:bodyPr/>
        <a:lstStyle/>
        <a:p>
          <a:endParaRPr lang="en-US" dirty="0"/>
        </a:p>
      </dgm:t>
    </dgm:pt>
    <dgm:pt modelId="{E553EB62-D110-4DB2-B49C-A800134C004A}" type="parTrans" cxnId="{E10EDE60-A0FC-4112-8A52-CC29FD155A4D}">
      <dgm:prSet/>
      <dgm:spPr/>
      <dgm:t>
        <a:bodyPr/>
        <a:lstStyle/>
        <a:p>
          <a:endParaRPr lang="en-US"/>
        </a:p>
      </dgm:t>
    </dgm:pt>
    <dgm:pt modelId="{F1CA86AD-C482-40FD-B879-5815C1CF7DED}" type="sibTrans" cxnId="{E10EDE60-A0FC-4112-8A52-CC29FD155A4D}">
      <dgm:prSet/>
      <dgm:spPr/>
      <dgm:t>
        <a:bodyPr/>
        <a:lstStyle/>
        <a:p>
          <a:endParaRPr lang="en-US"/>
        </a:p>
      </dgm:t>
    </dgm:pt>
    <dgm:pt modelId="{4A8C0536-BEAB-4B7C-93AA-17A6E2D125D4}" type="pres">
      <dgm:prSet presAssocID="{E807A812-957B-4298-B848-68B3F7EB2BF9}" presName="Name0" presStyleCnt="0">
        <dgm:presLayoutVars>
          <dgm:dir/>
          <dgm:animLvl val="lvl"/>
          <dgm:resizeHandles val="exact"/>
        </dgm:presLayoutVars>
      </dgm:prSet>
      <dgm:spPr/>
      <dgm:t>
        <a:bodyPr/>
        <a:lstStyle/>
        <a:p>
          <a:endParaRPr lang="en-US"/>
        </a:p>
      </dgm:t>
    </dgm:pt>
    <dgm:pt modelId="{B0E52ADD-FC65-4D0E-BF7C-116677FBD9D4}" type="pres">
      <dgm:prSet presAssocID="{3B4207C4-28DC-4073-A898-0102E95FFDCF}" presName="composite" presStyleCnt="0"/>
      <dgm:spPr/>
    </dgm:pt>
    <dgm:pt modelId="{DBB8903F-B163-4CCF-88DF-BB282777156D}" type="pres">
      <dgm:prSet presAssocID="{3B4207C4-28DC-4073-A898-0102E95FFDCF}" presName="parTx" presStyleLbl="alignNode1" presStyleIdx="0" presStyleCnt="3">
        <dgm:presLayoutVars>
          <dgm:chMax val="0"/>
          <dgm:chPref val="0"/>
          <dgm:bulletEnabled val="1"/>
        </dgm:presLayoutVars>
      </dgm:prSet>
      <dgm:spPr/>
      <dgm:t>
        <a:bodyPr/>
        <a:lstStyle/>
        <a:p>
          <a:endParaRPr lang="en-US"/>
        </a:p>
      </dgm:t>
    </dgm:pt>
    <dgm:pt modelId="{2D9D2C2C-382D-4443-BF2F-9E34F46E4FDF}" type="pres">
      <dgm:prSet presAssocID="{3B4207C4-28DC-4073-A898-0102E95FFDCF}" presName="desTx" presStyleLbl="alignAccFollowNode1" presStyleIdx="0" presStyleCnt="3">
        <dgm:presLayoutVars>
          <dgm:bulletEnabled val="1"/>
        </dgm:presLayoutVars>
      </dgm:prSet>
      <dgm:spPr/>
      <dgm:t>
        <a:bodyPr/>
        <a:lstStyle/>
        <a:p>
          <a:endParaRPr lang="en-US"/>
        </a:p>
      </dgm:t>
    </dgm:pt>
    <dgm:pt modelId="{0BCC329F-1204-4C26-84B5-7B80E4A81C5C}" type="pres">
      <dgm:prSet presAssocID="{93E0FF3B-794D-47EE-B648-D86BC90AA9E8}" presName="space" presStyleCnt="0"/>
      <dgm:spPr/>
    </dgm:pt>
    <dgm:pt modelId="{56F708F1-843C-4418-92CD-731E8A8349D1}" type="pres">
      <dgm:prSet presAssocID="{741918F6-C05D-4C21-BB4B-39816AA02548}" presName="composite" presStyleCnt="0"/>
      <dgm:spPr/>
    </dgm:pt>
    <dgm:pt modelId="{BB477EC5-4588-486C-88B2-EE50C431DF80}" type="pres">
      <dgm:prSet presAssocID="{741918F6-C05D-4C21-BB4B-39816AA02548}" presName="parTx" presStyleLbl="alignNode1" presStyleIdx="1" presStyleCnt="3">
        <dgm:presLayoutVars>
          <dgm:chMax val="0"/>
          <dgm:chPref val="0"/>
          <dgm:bulletEnabled val="1"/>
        </dgm:presLayoutVars>
      </dgm:prSet>
      <dgm:spPr/>
      <dgm:t>
        <a:bodyPr/>
        <a:lstStyle/>
        <a:p>
          <a:endParaRPr lang="en-US"/>
        </a:p>
      </dgm:t>
    </dgm:pt>
    <dgm:pt modelId="{D4185C87-134D-459A-A98A-316E5F097D5E}" type="pres">
      <dgm:prSet presAssocID="{741918F6-C05D-4C21-BB4B-39816AA02548}" presName="desTx" presStyleLbl="alignAccFollowNode1" presStyleIdx="1" presStyleCnt="3">
        <dgm:presLayoutVars>
          <dgm:bulletEnabled val="1"/>
        </dgm:presLayoutVars>
      </dgm:prSet>
      <dgm:spPr/>
      <dgm:t>
        <a:bodyPr/>
        <a:lstStyle/>
        <a:p>
          <a:endParaRPr lang="en-US"/>
        </a:p>
      </dgm:t>
    </dgm:pt>
    <dgm:pt modelId="{C39DA90F-5731-445C-874B-242CD79C6FC3}" type="pres">
      <dgm:prSet presAssocID="{55E57612-BE5F-48D2-987A-2D22DD82ED63}" presName="space" presStyleCnt="0"/>
      <dgm:spPr/>
    </dgm:pt>
    <dgm:pt modelId="{5134FA41-6ED5-400F-9263-B6EFF621A417}" type="pres">
      <dgm:prSet presAssocID="{76818345-DA5E-4ACD-81A0-E15318F514BD}" presName="composite" presStyleCnt="0"/>
      <dgm:spPr/>
    </dgm:pt>
    <dgm:pt modelId="{1E1E08C6-CB71-428C-AFB1-DE47916D1075}" type="pres">
      <dgm:prSet presAssocID="{76818345-DA5E-4ACD-81A0-E15318F514BD}" presName="parTx" presStyleLbl="alignNode1" presStyleIdx="2" presStyleCnt="3">
        <dgm:presLayoutVars>
          <dgm:chMax val="0"/>
          <dgm:chPref val="0"/>
          <dgm:bulletEnabled val="1"/>
        </dgm:presLayoutVars>
      </dgm:prSet>
      <dgm:spPr/>
      <dgm:t>
        <a:bodyPr/>
        <a:lstStyle/>
        <a:p>
          <a:endParaRPr lang="en-US"/>
        </a:p>
      </dgm:t>
    </dgm:pt>
    <dgm:pt modelId="{0E78773B-D6CE-4F92-AD4C-F4B18CF4C0EA}" type="pres">
      <dgm:prSet presAssocID="{76818345-DA5E-4ACD-81A0-E15318F514BD}" presName="desTx" presStyleLbl="alignAccFollowNode1" presStyleIdx="2" presStyleCnt="3">
        <dgm:presLayoutVars>
          <dgm:bulletEnabled val="1"/>
        </dgm:presLayoutVars>
      </dgm:prSet>
      <dgm:spPr/>
      <dgm:t>
        <a:bodyPr/>
        <a:lstStyle/>
        <a:p>
          <a:endParaRPr lang="en-US"/>
        </a:p>
      </dgm:t>
    </dgm:pt>
  </dgm:ptLst>
  <dgm:cxnLst>
    <dgm:cxn modelId="{0E5F0611-3756-48E1-82E9-BD6D81240533}" type="presOf" srcId="{E807A812-957B-4298-B848-68B3F7EB2BF9}" destId="{4A8C0536-BEAB-4B7C-93AA-17A6E2D125D4}" srcOrd="0" destOrd="0" presId="urn:microsoft.com/office/officeart/2005/8/layout/hList1"/>
    <dgm:cxn modelId="{808D7D6F-BF7F-4FAC-81F1-C6A24BDE3DE2}" type="presOf" srcId="{76818345-DA5E-4ACD-81A0-E15318F514BD}" destId="{1E1E08C6-CB71-428C-AFB1-DE47916D1075}" srcOrd="0" destOrd="0" presId="urn:microsoft.com/office/officeart/2005/8/layout/hList1"/>
    <dgm:cxn modelId="{FF9B9F75-C1B9-4435-A874-3E90021BD85D}" type="presOf" srcId="{00CA7269-1851-4AED-9B4D-95777A9B541F}" destId="{0E78773B-D6CE-4F92-AD4C-F4B18CF4C0EA}" srcOrd="0" destOrd="0" presId="urn:microsoft.com/office/officeart/2005/8/layout/hList1"/>
    <dgm:cxn modelId="{DFF569F0-F0C6-4823-A714-E5A91DE5DC71}" srcId="{3B4207C4-28DC-4073-A898-0102E95FFDCF}" destId="{3291FF37-2CF9-44D0-8E09-AEC9DDFEFA8E}" srcOrd="0" destOrd="0" parTransId="{B0EB5629-F42A-4B83-B31A-9671F3070B39}" sibTransId="{46926E04-10DB-4A78-99DE-04EA059E57B5}"/>
    <dgm:cxn modelId="{42E6A601-CA57-456A-8DE2-844ED45455D0}" type="presOf" srcId="{3291FF37-2CF9-44D0-8E09-AEC9DDFEFA8E}" destId="{2D9D2C2C-382D-4443-BF2F-9E34F46E4FDF}" srcOrd="0" destOrd="0" presId="urn:microsoft.com/office/officeart/2005/8/layout/hList1"/>
    <dgm:cxn modelId="{C017420C-7B46-47DF-A10F-7E10B265F443}" type="presOf" srcId="{B6830766-7AD5-48A3-9AEE-45844E91D4BA}" destId="{D4185C87-134D-459A-A98A-316E5F097D5E}" srcOrd="0" destOrd="1" presId="urn:microsoft.com/office/officeart/2005/8/layout/hList1"/>
    <dgm:cxn modelId="{E10EDE60-A0FC-4112-8A52-CC29FD155A4D}" srcId="{741918F6-C05D-4C21-BB4B-39816AA02548}" destId="{B6830766-7AD5-48A3-9AEE-45844E91D4BA}" srcOrd="1" destOrd="0" parTransId="{E553EB62-D110-4DB2-B49C-A800134C004A}" sibTransId="{F1CA86AD-C482-40FD-B879-5815C1CF7DED}"/>
    <dgm:cxn modelId="{34E30E95-BAA9-4C93-9F03-8AB2CE4F4709}" srcId="{76818345-DA5E-4ACD-81A0-E15318F514BD}" destId="{00CA7269-1851-4AED-9B4D-95777A9B541F}" srcOrd="0" destOrd="0" parTransId="{5F9E3ABF-FF30-4939-AA15-C48ED868198F}" sibTransId="{7E9954A2-AB2E-4D75-8666-5150D6BEEFDC}"/>
    <dgm:cxn modelId="{78881969-46AE-479C-9171-A7810B0BF8E9}" srcId="{E807A812-957B-4298-B848-68B3F7EB2BF9}" destId="{76818345-DA5E-4ACD-81A0-E15318F514BD}" srcOrd="2" destOrd="0" parTransId="{6CBBC3BC-9327-45F4-8762-C77915654C70}" sibTransId="{52217626-A592-4E71-A489-47D6DD13DE41}"/>
    <dgm:cxn modelId="{E25524DA-2257-4C77-B645-2F90AB364286}" type="presOf" srcId="{A0B0E354-3592-4295-88B5-455FFF6AD961}" destId="{D4185C87-134D-459A-A98A-316E5F097D5E}" srcOrd="0" destOrd="0" presId="urn:microsoft.com/office/officeart/2005/8/layout/hList1"/>
    <dgm:cxn modelId="{CB1C9883-1555-436B-B664-DDF994E15F9F}" type="presOf" srcId="{741918F6-C05D-4C21-BB4B-39816AA02548}" destId="{BB477EC5-4588-486C-88B2-EE50C431DF80}" srcOrd="0" destOrd="0" presId="urn:microsoft.com/office/officeart/2005/8/layout/hList1"/>
    <dgm:cxn modelId="{9EC9D8DB-AEF8-42B4-A900-20A57053FE7A}" srcId="{E807A812-957B-4298-B848-68B3F7EB2BF9}" destId="{3B4207C4-28DC-4073-A898-0102E95FFDCF}" srcOrd="0" destOrd="0" parTransId="{C49DBE36-E54A-48E9-A95F-6FEEE65E529C}" sibTransId="{93E0FF3B-794D-47EE-B648-D86BC90AA9E8}"/>
    <dgm:cxn modelId="{7F25E798-5299-4050-8CA1-5D4F44BE4E10}" type="presOf" srcId="{3B4207C4-28DC-4073-A898-0102E95FFDCF}" destId="{DBB8903F-B163-4CCF-88DF-BB282777156D}" srcOrd="0" destOrd="0" presId="urn:microsoft.com/office/officeart/2005/8/layout/hList1"/>
    <dgm:cxn modelId="{0CB10CD0-8514-4219-B62D-5746605BC6C2}" srcId="{741918F6-C05D-4C21-BB4B-39816AA02548}" destId="{A0B0E354-3592-4295-88B5-455FFF6AD961}" srcOrd="0" destOrd="0" parTransId="{9F9E93B2-901C-46F0-8C5A-F33CA8FA8C58}" sibTransId="{6D21C45F-19BB-44FC-ADFC-900C32F292C6}"/>
    <dgm:cxn modelId="{150EE3BE-AB9C-4D44-A6B8-2DC7F80F8E9F}" srcId="{E807A812-957B-4298-B848-68B3F7EB2BF9}" destId="{741918F6-C05D-4C21-BB4B-39816AA02548}" srcOrd="1" destOrd="0" parTransId="{F686B0A9-A4CD-4091-8082-A5745A89C293}" sibTransId="{55E57612-BE5F-48D2-987A-2D22DD82ED63}"/>
    <dgm:cxn modelId="{D31A1AC9-D752-4582-B358-B3EE468B3389}" type="presParOf" srcId="{4A8C0536-BEAB-4B7C-93AA-17A6E2D125D4}" destId="{B0E52ADD-FC65-4D0E-BF7C-116677FBD9D4}" srcOrd="0" destOrd="0" presId="urn:microsoft.com/office/officeart/2005/8/layout/hList1"/>
    <dgm:cxn modelId="{C5C4D302-DAD8-4D04-B065-B42C20C2293C}" type="presParOf" srcId="{B0E52ADD-FC65-4D0E-BF7C-116677FBD9D4}" destId="{DBB8903F-B163-4CCF-88DF-BB282777156D}" srcOrd="0" destOrd="0" presId="urn:microsoft.com/office/officeart/2005/8/layout/hList1"/>
    <dgm:cxn modelId="{45CB47D7-A139-4668-A6DF-DB86E42CE4F4}" type="presParOf" srcId="{B0E52ADD-FC65-4D0E-BF7C-116677FBD9D4}" destId="{2D9D2C2C-382D-4443-BF2F-9E34F46E4FDF}" srcOrd="1" destOrd="0" presId="urn:microsoft.com/office/officeart/2005/8/layout/hList1"/>
    <dgm:cxn modelId="{2A13661A-1DF8-4601-9ABB-37B1FB2FC46A}" type="presParOf" srcId="{4A8C0536-BEAB-4B7C-93AA-17A6E2D125D4}" destId="{0BCC329F-1204-4C26-84B5-7B80E4A81C5C}" srcOrd="1" destOrd="0" presId="urn:microsoft.com/office/officeart/2005/8/layout/hList1"/>
    <dgm:cxn modelId="{7600A077-E8C3-4C3B-B304-122B6C05B0EA}" type="presParOf" srcId="{4A8C0536-BEAB-4B7C-93AA-17A6E2D125D4}" destId="{56F708F1-843C-4418-92CD-731E8A8349D1}" srcOrd="2" destOrd="0" presId="urn:microsoft.com/office/officeart/2005/8/layout/hList1"/>
    <dgm:cxn modelId="{B726E84C-4681-4B38-8D2F-C04D6134701F}" type="presParOf" srcId="{56F708F1-843C-4418-92CD-731E8A8349D1}" destId="{BB477EC5-4588-486C-88B2-EE50C431DF80}" srcOrd="0" destOrd="0" presId="urn:microsoft.com/office/officeart/2005/8/layout/hList1"/>
    <dgm:cxn modelId="{FAA25DFF-F1A3-465C-B135-757CAE3E1F7B}" type="presParOf" srcId="{56F708F1-843C-4418-92CD-731E8A8349D1}" destId="{D4185C87-134D-459A-A98A-316E5F097D5E}" srcOrd="1" destOrd="0" presId="urn:microsoft.com/office/officeart/2005/8/layout/hList1"/>
    <dgm:cxn modelId="{700B8F61-561E-4C5D-B478-25A3F14BAE32}" type="presParOf" srcId="{4A8C0536-BEAB-4B7C-93AA-17A6E2D125D4}" destId="{C39DA90F-5731-445C-874B-242CD79C6FC3}" srcOrd="3" destOrd="0" presId="urn:microsoft.com/office/officeart/2005/8/layout/hList1"/>
    <dgm:cxn modelId="{D5DF433E-F536-45D7-A9D3-7F19D72B044B}" type="presParOf" srcId="{4A8C0536-BEAB-4B7C-93AA-17A6E2D125D4}" destId="{5134FA41-6ED5-400F-9263-B6EFF621A417}" srcOrd="4" destOrd="0" presId="urn:microsoft.com/office/officeart/2005/8/layout/hList1"/>
    <dgm:cxn modelId="{9C09B79B-0E38-48DD-B907-DFE867550485}" type="presParOf" srcId="{5134FA41-6ED5-400F-9263-B6EFF621A417}" destId="{1E1E08C6-CB71-428C-AFB1-DE47916D1075}" srcOrd="0" destOrd="0" presId="urn:microsoft.com/office/officeart/2005/8/layout/hList1"/>
    <dgm:cxn modelId="{11D626B2-F3F4-4485-ADE3-9A04439CE34A}" type="presParOf" srcId="{5134FA41-6ED5-400F-9263-B6EFF621A417}" destId="{0E78773B-D6CE-4F92-AD4C-F4B18CF4C0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4C042-9FC6-466D-A88C-1912445C96E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1B87EE9-110F-4342-86EE-2F138B317141}">
      <dgm:prSet phldrT="[Text]" custT="1"/>
      <dgm:spPr/>
      <dgm:t>
        <a:bodyPr/>
        <a:lstStyle/>
        <a:p>
          <a:r>
            <a:rPr lang="en-US" sz="2400" b="1" dirty="0" smtClean="0"/>
            <a:t>Collaborative Visual Analytical Tool</a:t>
          </a:r>
          <a:endParaRPr lang="en-US" sz="2400" b="1" dirty="0"/>
        </a:p>
      </dgm:t>
    </dgm:pt>
    <dgm:pt modelId="{04A0CF67-C2C5-4B9F-B5E8-80D05D1F5BCF}" type="parTrans" cxnId="{D2DB2ED4-1C51-4C7F-8D1D-B9734F03A922}">
      <dgm:prSet/>
      <dgm:spPr/>
      <dgm:t>
        <a:bodyPr/>
        <a:lstStyle/>
        <a:p>
          <a:endParaRPr lang="en-US"/>
        </a:p>
      </dgm:t>
    </dgm:pt>
    <dgm:pt modelId="{A6FB905E-FC56-4780-A95E-1734BBC443EE}" type="sibTrans" cxnId="{D2DB2ED4-1C51-4C7F-8D1D-B9734F03A922}">
      <dgm:prSet/>
      <dgm:spPr/>
      <dgm:t>
        <a:bodyPr/>
        <a:lstStyle/>
        <a:p>
          <a:endParaRPr lang="en-US"/>
        </a:p>
      </dgm:t>
    </dgm:pt>
    <dgm:pt modelId="{82DAF2D2-234D-4094-B19A-4CA50BBE0D9F}">
      <dgm:prSet phldrT="[Text]" custT="1"/>
      <dgm:spPr/>
      <dgm:t>
        <a:bodyPr/>
        <a:lstStyle/>
        <a:p>
          <a:r>
            <a:rPr lang="en-CA" sz="2400" b="1" dirty="0" smtClean="0"/>
            <a:t>Information Retrieval</a:t>
          </a:r>
        </a:p>
      </dgm:t>
    </dgm:pt>
    <dgm:pt modelId="{6AC29C12-6DCC-4971-A42C-2E3116516D46}" type="parTrans" cxnId="{53F11C73-6163-4FBD-A939-705F7B8E7E5B}">
      <dgm:prSet/>
      <dgm:spPr/>
      <dgm:t>
        <a:bodyPr/>
        <a:lstStyle/>
        <a:p>
          <a:endParaRPr lang="en-US"/>
        </a:p>
      </dgm:t>
    </dgm:pt>
    <dgm:pt modelId="{6EF49F6A-E130-4E67-A904-91BACA33FFCB}" type="sibTrans" cxnId="{53F11C73-6163-4FBD-A939-705F7B8E7E5B}">
      <dgm:prSet/>
      <dgm:spPr/>
      <dgm:t>
        <a:bodyPr/>
        <a:lstStyle/>
        <a:p>
          <a:endParaRPr lang="en-US"/>
        </a:p>
      </dgm:t>
    </dgm:pt>
    <dgm:pt modelId="{898124A0-E845-4748-A2A8-46D34B491E2F}">
      <dgm:prSet phldrT="[Text]" custT="1"/>
      <dgm:spPr>
        <a:solidFill>
          <a:schemeClr val="accent4">
            <a:lumMod val="75000"/>
          </a:schemeClr>
        </a:solidFill>
      </dgm:spPr>
      <dgm:t>
        <a:bodyPr/>
        <a:lstStyle/>
        <a:p>
          <a:pPr algn="ctr"/>
          <a:r>
            <a:rPr lang="en-CA" sz="2400" b="1" dirty="0" smtClean="0"/>
            <a:t>Pattern Identification</a:t>
          </a:r>
        </a:p>
      </dgm:t>
    </dgm:pt>
    <dgm:pt modelId="{88C497C1-1E9E-475D-88A6-611CEABDF3AC}" type="parTrans" cxnId="{AE0C06C5-D669-4BF5-82F4-C2DD6F7ECBF8}">
      <dgm:prSet/>
      <dgm:spPr/>
      <dgm:t>
        <a:bodyPr/>
        <a:lstStyle/>
        <a:p>
          <a:endParaRPr lang="en-US"/>
        </a:p>
      </dgm:t>
    </dgm:pt>
    <dgm:pt modelId="{9413A181-D473-4764-B018-62306F67836A}" type="sibTrans" cxnId="{AE0C06C5-D669-4BF5-82F4-C2DD6F7ECBF8}">
      <dgm:prSet/>
      <dgm:spPr/>
      <dgm:t>
        <a:bodyPr/>
        <a:lstStyle/>
        <a:p>
          <a:endParaRPr lang="en-US"/>
        </a:p>
      </dgm:t>
    </dgm:pt>
    <dgm:pt modelId="{219F004F-8B81-49A4-A9B3-A7393469300F}">
      <dgm:prSet phldrT="[Text]"/>
      <dgm:spPr/>
      <dgm:t>
        <a:bodyPr/>
        <a:lstStyle/>
        <a:p>
          <a:endParaRPr lang="en-US"/>
        </a:p>
      </dgm:t>
    </dgm:pt>
    <dgm:pt modelId="{5586B885-1A33-43C8-864D-3208D8D744C8}" type="parTrans" cxnId="{5906877A-CA0E-4112-94A9-1B893785A0FE}">
      <dgm:prSet/>
      <dgm:spPr/>
      <dgm:t>
        <a:bodyPr/>
        <a:lstStyle/>
        <a:p>
          <a:endParaRPr lang="en-US"/>
        </a:p>
      </dgm:t>
    </dgm:pt>
    <dgm:pt modelId="{098CADEC-94BE-470E-9E2F-55A8E8C12AF0}" type="sibTrans" cxnId="{5906877A-CA0E-4112-94A9-1B893785A0FE}">
      <dgm:prSet/>
      <dgm:spPr/>
      <dgm:t>
        <a:bodyPr/>
        <a:lstStyle/>
        <a:p>
          <a:endParaRPr lang="en-US"/>
        </a:p>
      </dgm:t>
    </dgm:pt>
    <dgm:pt modelId="{F51AEAF5-DF6A-40A1-9772-18D43B2DAF02}">
      <dgm:prSet phldrT="[Text]"/>
      <dgm:spPr/>
      <dgm:t>
        <a:bodyPr/>
        <a:lstStyle/>
        <a:p>
          <a:endParaRPr lang="en-US"/>
        </a:p>
      </dgm:t>
    </dgm:pt>
    <dgm:pt modelId="{A7C8466E-B5F4-4DF4-983E-E12639FB596A}" type="parTrans" cxnId="{E9004041-A89D-42D4-A100-125DBF1E6880}">
      <dgm:prSet/>
      <dgm:spPr/>
      <dgm:t>
        <a:bodyPr/>
        <a:lstStyle/>
        <a:p>
          <a:endParaRPr lang="en-US"/>
        </a:p>
      </dgm:t>
    </dgm:pt>
    <dgm:pt modelId="{0F7A3A29-21B0-4949-8E77-BED63E316A2D}" type="sibTrans" cxnId="{E9004041-A89D-42D4-A100-125DBF1E6880}">
      <dgm:prSet/>
      <dgm:spPr/>
      <dgm:t>
        <a:bodyPr/>
        <a:lstStyle/>
        <a:p>
          <a:endParaRPr lang="en-US"/>
        </a:p>
      </dgm:t>
    </dgm:pt>
    <dgm:pt modelId="{67B47240-E965-47CA-A444-D3454AFA70F8}">
      <dgm:prSet phldrT="[Text]"/>
      <dgm:spPr/>
      <dgm:t>
        <a:bodyPr/>
        <a:lstStyle/>
        <a:p>
          <a:endParaRPr lang="en-US"/>
        </a:p>
      </dgm:t>
    </dgm:pt>
    <dgm:pt modelId="{0540F703-3253-4F9A-AA61-377D8F7E34A5}" type="sibTrans" cxnId="{03C7297F-18A2-4C22-B433-90D75146D999}">
      <dgm:prSet/>
      <dgm:spPr/>
      <dgm:t>
        <a:bodyPr/>
        <a:lstStyle/>
        <a:p>
          <a:endParaRPr lang="en-US"/>
        </a:p>
      </dgm:t>
    </dgm:pt>
    <dgm:pt modelId="{D3D3BB4D-44A8-4973-A44C-B7E91A498483}" type="parTrans" cxnId="{03C7297F-18A2-4C22-B433-90D75146D999}">
      <dgm:prSet/>
      <dgm:spPr/>
      <dgm:t>
        <a:bodyPr/>
        <a:lstStyle/>
        <a:p>
          <a:endParaRPr lang="en-US"/>
        </a:p>
      </dgm:t>
    </dgm:pt>
    <dgm:pt modelId="{A8A0F51E-B177-49EC-8C1D-EA2A14CD928C}">
      <dgm:prSet custT="1"/>
      <dgm:spPr>
        <a:solidFill>
          <a:schemeClr val="accent6">
            <a:lumMod val="50000"/>
          </a:schemeClr>
        </a:solidFill>
      </dgm:spPr>
      <dgm:t>
        <a:bodyPr/>
        <a:lstStyle/>
        <a:p>
          <a:pPr algn="ctr"/>
          <a:r>
            <a:rPr lang="en-US" sz="2400" b="1" dirty="0" smtClean="0"/>
            <a:t>Information Sharing</a:t>
          </a:r>
        </a:p>
      </dgm:t>
    </dgm:pt>
    <dgm:pt modelId="{4AE29A6E-0BBF-450B-8520-FD62D89B0DE5}" type="parTrans" cxnId="{64098ECD-B8C4-46CE-8D27-CA3DDE117FE1}">
      <dgm:prSet/>
      <dgm:spPr/>
      <dgm:t>
        <a:bodyPr/>
        <a:lstStyle/>
        <a:p>
          <a:endParaRPr lang="en-US"/>
        </a:p>
      </dgm:t>
    </dgm:pt>
    <dgm:pt modelId="{88559A2F-EFDD-4CD3-B737-EDE0DF0F963F}" type="sibTrans" cxnId="{64098ECD-B8C4-46CE-8D27-CA3DDE117FE1}">
      <dgm:prSet/>
      <dgm:spPr/>
      <dgm:t>
        <a:bodyPr/>
        <a:lstStyle/>
        <a:p>
          <a:endParaRPr lang="en-US"/>
        </a:p>
      </dgm:t>
    </dgm:pt>
    <dgm:pt modelId="{2C9C37D1-C406-4B4F-A00B-60EBC1E8D570}">
      <dgm:prSet custT="1"/>
      <dgm:spPr>
        <a:solidFill>
          <a:schemeClr val="accent3">
            <a:lumMod val="75000"/>
          </a:schemeClr>
        </a:solidFill>
      </dgm:spPr>
      <dgm:t>
        <a:bodyPr/>
        <a:lstStyle/>
        <a:p>
          <a:pPr algn="ctr"/>
          <a:r>
            <a:rPr lang="en-US" sz="2400" b="1" dirty="0" smtClean="0"/>
            <a:t>Collaboration Support</a:t>
          </a:r>
        </a:p>
      </dgm:t>
    </dgm:pt>
    <dgm:pt modelId="{F1B7D731-9B12-4DCD-9458-B6ECFCBDEE58}" type="parTrans" cxnId="{49A18BE8-2BC0-4A8C-BE8A-59AF98131990}">
      <dgm:prSet/>
      <dgm:spPr/>
      <dgm:t>
        <a:bodyPr/>
        <a:lstStyle/>
        <a:p>
          <a:endParaRPr lang="en-US"/>
        </a:p>
      </dgm:t>
    </dgm:pt>
    <dgm:pt modelId="{945681D8-A1E4-45DE-8285-8700500C21E6}" type="sibTrans" cxnId="{49A18BE8-2BC0-4A8C-BE8A-59AF98131990}">
      <dgm:prSet/>
      <dgm:spPr/>
      <dgm:t>
        <a:bodyPr/>
        <a:lstStyle/>
        <a:p>
          <a:endParaRPr lang="en-US"/>
        </a:p>
      </dgm:t>
    </dgm:pt>
    <dgm:pt modelId="{FD4628E9-5536-4D74-9828-6EDD8E771EA4}" type="pres">
      <dgm:prSet presAssocID="{A784C042-9FC6-466D-A88C-1912445C96ED}" presName="diagram" presStyleCnt="0">
        <dgm:presLayoutVars>
          <dgm:chMax val="1"/>
          <dgm:dir/>
          <dgm:animLvl val="ctr"/>
          <dgm:resizeHandles val="exact"/>
        </dgm:presLayoutVars>
      </dgm:prSet>
      <dgm:spPr/>
      <dgm:t>
        <a:bodyPr/>
        <a:lstStyle/>
        <a:p>
          <a:endParaRPr lang="en-US"/>
        </a:p>
      </dgm:t>
    </dgm:pt>
    <dgm:pt modelId="{AA77C77B-C14D-408F-883A-FEBD72C17B8A}" type="pres">
      <dgm:prSet presAssocID="{A784C042-9FC6-466D-A88C-1912445C96ED}" presName="matrix" presStyleCnt="0"/>
      <dgm:spPr/>
    </dgm:pt>
    <dgm:pt modelId="{189FD360-17E0-48A5-9244-0CC69F70116C}" type="pres">
      <dgm:prSet presAssocID="{A784C042-9FC6-466D-A88C-1912445C96ED}" presName="tile1" presStyleLbl="node1" presStyleIdx="0" presStyleCnt="4" custLinFactNeighborX="-40750" custLinFactNeighborY="-12000"/>
      <dgm:spPr/>
      <dgm:t>
        <a:bodyPr/>
        <a:lstStyle/>
        <a:p>
          <a:endParaRPr lang="en-US"/>
        </a:p>
      </dgm:t>
    </dgm:pt>
    <dgm:pt modelId="{1AD66E95-FFDC-47C1-AEA7-AA60428DC9D1}" type="pres">
      <dgm:prSet presAssocID="{A784C042-9FC6-466D-A88C-1912445C96ED}" presName="tile1text" presStyleLbl="node1" presStyleIdx="0" presStyleCnt="4">
        <dgm:presLayoutVars>
          <dgm:chMax val="0"/>
          <dgm:chPref val="0"/>
          <dgm:bulletEnabled val="1"/>
        </dgm:presLayoutVars>
      </dgm:prSet>
      <dgm:spPr/>
      <dgm:t>
        <a:bodyPr/>
        <a:lstStyle/>
        <a:p>
          <a:endParaRPr lang="en-US"/>
        </a:p>
      </dgm:t>
    </dgm:pt>
    <dgm:pt modelId="{A11699C8-A357-4DC3-97E3-A0654FD34A75}" type="pres">
      <dgm:prSet presAssocID="{A784C042-9FC6-466D-A88C-1912445C96ED}" presName="tile2" presStyleLbl="node1" presStyleIdx="1" presStyleCnt="4"/>
      <dgm:spPr/>
      <dgm:t>
        <a:bodyPr/>
        <a:lstStyle/>
        <a:p>
          <a:endParaRPr lang="en-US"/>
        </a:p>
      </dgm:t>
    </dgm:pt>
    <dgm:pt modelId="{8778285B-7051-4B58-B6B2-556D294F41A5}" type="pres">
      <dgm:prSet presAssocID="{A784C042-9FC6-466D-A88C-1912445C96ED}" presName="tile2text" presStyleLbl="node1" presStyleIdx="1" presStyleCnt="4">
        <dgm:presLayoutVars>
          <dgm:chMax val="0"/>
          <dgm:chPref val="0"/>
          <dgm:bulletEnabled val="1"/>
        </dgm:presLayoutVars>
      </dgm:prSet>
      <dgm:spPr/>
      <dgm:t>
        <a:bodyPr/>
        <a:lstStyle/>
        <a:p>
          <a:endParaRPr lang="en-US"/>
        </a:p>
      </dgm:t>
    </dgm:pt>
    <dgm:pt modelId="{61FAFAE5-E14D-4964-BFF2-9FA2DB52D2AA}" type="pres">
      <dgm:prSet presAssocID="{A784C042-9FC6-466D-A88C-1912445C96ED}" presName="tile3" presStyleLbl="node1" presStyleIdx="2" presStyleCnt="4"/>
      <dgm:spPr/>
      <dgm:t>
        <a:bodyPr/>
        <a:lstStyle/>
        <a:p>
          <a:endParaRPr lang="en-US"/>
        </a:p>
      </dgm:t>
    </dgm:pt>
    <dgm:pt modelId="{CF0A6C20-0678-4DA1-8CE7-F4D2AC02137C}" type="pres">
      <dgm:prSet presAssocID="{A784C042-9FC6-466D-A88C-1912445C96ED}" presName="tile3text" presStyleLbl="node1" presStyleIdx="2" presStyleCnt="4">
        <dgm:presLayoutVars>
          <dgm:chMax val="0"/>
          <dgm:chPref val="0"/>
          <dgm:bulletEnabled val="1"/>
        </dgm:presLayoutVars>
      </dgm:prSet>
      <dgm:spPr/>
      <dgm:t>
        <a:bodyPr/>
        <a:lstStyle/>
        <a:p>
          <a:endParaRPr lang="en-US"/>
        </a:p>
      </dgm:t>
    </dgm:pt>
    <dgm:pt modelId="{C3C4E651-6437-496F-BB4A-75DBE33F851D}" type="pres">
      <dgm:prSet presAssocID="{A784C042-9FC6-466D-A88C-1912445C96ED}" presName="tile4" presStyleLbl="node1" presStyleIdx="3" presStyleCnt="4"/>
      <dgm:spPr/>
      <dgm:t>
        <a:bodyPr/>
        <a:lstStyle/>
        <a:p>
          <a:endParaRPr lang="en-US"/>
        </a:p>
      </dgm:t>
    </dgm:pt>
    <dgm:pt modelId="{9A1E4E46-E997-4826-8231-6A0BF102CC5A}" type="pres">
      <dgm:prSet presAssocID="{A784C042-9FC6-466D-A88C-1912445C96ED}" presName="tile4text" presStyleLbl="node1" presStyleIdx="3" presStyleCnt="4">
        <dgm:presLayoutVars>
          <dgm:chMax val="0"/>
          <dgm:chPref val="0"/>
          <dgm:bulletEnabled val="1"/>
        </dgm:presLayoutVars>
      </dgm:prSet>
      <dgm:spPr/>
      <dgm:t>
        <a:bodyPr/>
        <a:lstStyle/>
        <a:p>
          <a:endParaRPr lang="en-US"/>
        </a:p>
      </dgm:t>
    </dgm:pt>
    <dgm:pt modelId="{4A111D02-6578-48E6-BB09-639554C9D003}" type="pres">
      <dgm:prSet presAssocID="{A784C042-9FC6-466D-A88C-1912445C96ED}" presName="centerTile" presStyleLbl="fgShp" presStyleIdx="0" presStyleCnt="1" custScaleX="130712" custScaleY="183784">
        <dgm:presLayoutVars>
          <dgm:chMax val="0"/>
          <dgm:chPref val="0"/>
        </dgm:presLayoutVars>
      </dgm:prSet>
      <dgm:spPr/>
      <dgm:t>
        <a:bodyPr/>
        <a:lstStyle/>
        <a:p>
          <a:endParaRPr lang="en-US"/>
        </a:p>
      </dgm:t>
    </dgm:pt>
  </dgm:ptLst>
  <dgm:cxnLst>
    <dgm:cxn modelId="{03C7297F-18A2-4C22-B433-90D75146D999}" srcId="{A784C042-9FC6-466D-A88C-1912445C96ED}" destId="{67B47240-E965-47CA-A444-D3454AFA70F8}" srcOrd="1" destOrd="0" parTransId="{D3D3BB4D-44A8-4973-A44C-B7E91A498483}" sibTransId="{0540F703-3253-4F9A-AA61-377D8F7E34A5}"/>
    <dgm:cxn modelId="{AE0C06C5-D669-4BF5-82F4-C2DD6F7ECBF8}" srcId="{61B87EE9-110F-4342-86EE-2F138B317141}" destId="{898124A0-E845-4748-A2A8-46D34B491E2F}" srcOrd="1" destOrd="0" parTransId="{88C497C1-1E9E-475D-88A6-611CEABDF3AC}" sibTransId="{9413A181-D473-4764-B018-62306F67836A}"/>
    <dgm:cxn modelId="{D2DB2ED4-1C51-4C7F-8D1D-B9734F03A922}" srcId="{A784C042-9FC6-466D-A88C-1912445C96ED}" destId="{61B87EE9-110F-4342-86EE-2F138B317141}" srcOrd="0" destOrd="0" parTransId="{04A0CF67-C2C5-4B9F-B5E8-80D05D1F5BCF}" sibTransId="{A6FB905E-FC56-4780-A95E-1734BBC443EE}"/>
    <dgm:cxn modelId="{4F42C7A9-74C5-4E66-A72E-B856422FCC3A}" type="presOf" srcId="{898124A0-E845-4748-A2A8-46D34B491E2F}" destId="{8778285B-7051-4B58-B6B2-556D294F41A5}" srcOrd="1" destOrd="0" presId="urn:microsoft.com/office/officeart/2005/8/layout/matrix1"/>
    <dgm:cxn modelId="{F76E9D09-16BE-427A-B06A-7A814E4E8D38}" type="presOf" srcId="{2C9C37D1-C406-4B4F-A00B-60EBC1E8D570}" destId="{9A1E4E46-E997-4826-8231-6A0BF102CC5A}" srcOrd="1" destOrd="0" presId="urn:microsoft.com/office/officeart/2005/8/layout/matrix1"/>
    <dgm:cxn modelId="{E9004041-A89D-42D4-A100-125DBF1E6880}" srcId="{67B47240-E965-47CA-A444-D3454AFA70F8}" destId="{F51AEAF5-DF6A-40A1-9772-18D43B2DAF02}" srcOrd="1" destOrd="0" parTransId="{A7C8466E-B5F4-4DF4-983E-E12639FB596A}" sibTransId="{0F7A3A29-21B0-4949-8E77-BED63E316A2D}"/>
    <dgm:cxn modelId="{D72C522A-B95E-40C4-BD83-77045374C62C}" type="presOf" srcId="{A8A0F51E-B177-49EC-8C1D-EA2A14CD928C}" destId="{61FAFAE5-E14D-4964-BFF2-9FA2DB52D2AA}" srcOrd="0" destOrd="0" presId="urn:microsoft.com/office/officeart/2005/8/layout/matrix1"/>
    <dgm:cxn modelId="{49A18BE8-2BC0-4A8C-BE8A-59AF98131990}" srcId="{61B87EE9-110F-4342-86EE-2F138B317141}" destId="{2C9C37D1-C406-4B4F-A00B-60EBC1E8D570}" srcOrd="3" destOrd="0" parTransId="{F1B7D731-9B12-4DCD-9458-B6ECFCBDEE58}" sibTransId="{945681D8-A1E4-45DE-8285-8700500C21E6}"/>
    <dgm:cxn modelId="{53F11C73-6163-4FBD-A939-705F7B8E7E5B}" srcId="{61B87EE9-110F-4342-86EE-2F138B317141}" destId="{82DAF2D2-234D-4094-B19A-4CA50BBE0D9F}" srcOrd="0" destOrd="0" parTransId="{6AC29C12-6DCC-4971-A42C-2E3116516D46}" sibTransId="{6EF49F6A-E130-4E67-A904-91BACA33FFCB}"/>
    <dgm:cxn modelId="{542DE28F-77FD-4E34-9162-5501E0A279BE}" type="presOf" srcId="{82DAF2D2-234D-4094-B19A-4CA50BBE0D9F}" destId="{1AD66E95-FFDC-47C1-AEA7-AA60428DC9D1}" srcOrd="1" destOrd="0" presId="urn:microsoft.com/office/officeart/2005/8/layout/matrix1"/>
    <dgm:cxn modelId="{64098ECD-B8C4-46CE-8D27-CA3DDE117FE1}" srcId="{61B87EE9-110F-4342-86EE-2F138B317141}" destId="{A8A0F51E-B177-49EC-8C1D-EA2A14CD928C}" srcOrd="2" destOrd="0" parTransId="{4AE29A6E-0BBF-450B-8520-FD62D89B0DE5}" sibTransId="{88559A2F-EFDD-4CD3-B737-EDE0DF0F963F}"/>
    <dgm:cxn modelId="{7A0CC911-2ACD-4721-8B65-78A03F20BB51}" type="presOf" srcId="{A784C042-9FC6-466D-A88C-1912445C96ED}" destId="{FD4628E9-5536-4D74-9828-6EDD8E771EA4}" srcOrd="0" destOrd="0" presId="urn:microsoft.com/office/officeart/2005/8/layout/matrix1"/>
    <dgm:cxn modelId="{E13F003F-6E01-4A94-A037-6159E8C37C4E}" type="presOf" srcId="{898124A0-E845-4748-A2A8-46D34B491E2F}" destId="{A11699C8-A357-4DC3-97E3-A0654FD34A75}" srcOrd="0" destOrd="0" presId="urn:microsoft.com/office/officeart/2005/8/layout/matrix1"/>
    <dgm:cxn modelId="{6097695E-0F57-4ECE-9622-767D1C83AEB8}" type="presOf" srcId="{82DAF2D2-234D-4094-B19A-4CA50BBE0D9F}" destId="{189FD360-17E0-48A5-9244-0CC69F70116C}" srcOrd="0" destOrd="0" presId="urn:microsoft.com/office/officeart/2005/8/layout/matrix1"/>
    <dgm:cxn modelId="{5294035D-3AF0-43A8-B9A6-F3B6AC91CA22}" type="presOf" srcId="{2C9C37D1-C406-4B4F-A00B-60EBC1E8D570}" destId="{C3C4E651-6437-496F-BB4A-75DBE33F851D}" srcOrd="0" destOrd="0" presId="urn:microsoft.com/office/officeart/2005/8/layout/matrix1"/>
    <dgm:cxn modelId="{5906877A-CA0E-4112-94A9-1B893785A0FE}" srcId="{67B47240-E965-47CA-A444-D3454AFA70F8}" destId="{219F004F-8B81-49A4-A9B3-A7393469300F}" srcOrd="0" destOrd="0" parTransId="{5586B885-1A33-43C8-864D-3208D8D744C8}" sibTransId="{098CADEC-94BE-470E-9E2F-55A8E8C12AF0}"/>
    <dgm:cxn modelId="{2E92923E-2ADD-4576-99A3-1D3717639D2C}" type="presOf" srcId="{A8A0F51E-B177-49EC-8C1D-EA2A14CD928C}" destId="{CF0A6C20-0678-4DA1-8CE7-F4D2AC02137C}" srcOrd="1" destOrd="0" presId="urn:microsoft.com/office/officeart/2005/8/layout/matrix1"/>
    <dgm:cxn modelId="{3C9CBF91-7A89-45A7-8AE0-815ACAF4FBA5}" type="presOf" srcId="{61B87EE9-110F-4342-86EE-2F138B317141}" destId="{4A111D02-6578-48E6-BB09-639554C9D003}" srcOrd="0" destOrd="0" presId="urn:microsoft.com/office/officeart/2005/8/layout/matrix1"/>
    <dgm:cxn modelId="{6A480D95-CADE-4C6D-B568-BB52FA0C35BD}" type="presParOf" srcId="{FD4628E9-5536-4D74-9828-6EDD8E771EA4}" destId="{AA77C77B-C14D-408F-883A-FEBD72C17B8A}" srcOrd="0" destOrd="0" presId="urn:microsoft.com/office/officeart/2005/8/layout/matrix1"/>
    <dgm:cxn modelId="{EA7A1152-8E3D-4AC8-9F0B-2CFE666898D1}" type="presParOf" srcId="{AA77C77B-C14D-408F-883A-FEBD72C17B8A}" destId="{189FD360-17E0-48A5-9244-0CC69F70116C}" srcOrd="0" destOrd="0" presId="urn:microsoft.com/office/officeart/2005/8/layout/matrix1"/>
    <dgm:cxn modelId="{03B9D922-8878-4506-ACC9-70754282E716}" type="presParOf" srcId="{AA77C77B-C14D-408F-883A-FEBD72C17B8A}" destId="{1AD66E95-FFDC-47C1-AEA7-AA60428DC9D1}" srcOrd="1" destOrd="0" presId="urn:microsoft.com/office/officeart/2005/8/layout/matrix1"/>
    <dgm:cxn modelId="{7E01D16F-4F35-41DD-8EE1-0950B64C726E}" type="presParOf" srcId="{AA77C77B-C14D-408F-883A-FEBD72C17B8A}" destId="{A11699C8-A357-4DC3-97E3-A0654FD34A75}" srcOrd="2" destOrd="0" presId="urn:microsoft.com/office/officeart/2005/8/layout/matrix1"/>
    <dgm:cxn modelId="{71907229-8EC6-4C47-8B8F-15F032419C13}" type="presParOf" srcId="{AA77C77B-C14D-408F-883A-FEBD72C17B8A}" destId="{8778285B-7051-4B58-B6B2-556D294F41A5}" srcOrd="3" destOrd="0" presId="urn:microsoft.com/office/officeart/2005/8/layout/matrix1"/>
    <dgm:cxn modelId="{287A44F1-56C6-43B4-8B47-B9478CB62506}" type="presParOf" srcId="{AA77C77B-C14D-408F-883A-FEBD72C17B8A}" destId="{61FAFAE5-E14D-4964-BFF2-9FA2DB52D2AA}" srcOrd="4" destOrd="0" presId="urn:microsoft.com/office/officeart/2005/8/layout/matrix1"/>
    <dgm:cxn modelId="{1610C973-C723-4DDA-A8FF-378181BAAAF6}" type="presParOf" srcId="{AA77C77B-C14D-408F-883A-FEBD72C17B8A}" destId="{CF0A6C20-0678-4DA1-8CE7-F4D2AC02137C}" srcOrd="5" destOrd="0" presId="urn:microsoft.com/office/officeart/2005/8/layout/matrix1"/>
    <dgm:cxn modelId="{F6ED8359-3904-44BA-9BBB-BBC5444DF1BF}" type="presParOf" srcId="{AA77C77B-C14D-408F-883A-FEBD72C17B8A}" destId="{C3C4E651-6437-496F-BB4A-75DBE33F851D}" srcOrd="6" destOrd="0" presId="urn:microsoft.com/office/officeart/2005/8/layout/matrix1"/>
    <dgm:cxn modelId="{563D370C-069C-4276-8D59-55DBD7D9A115}" type="presParOf" srcId="{AA77C77B-C14D-408F-883A-FEBD72C17B8A}" destId="{9A1E4E46-E997-4826-8231-6A0BF102CC5A}" srcOrd="7" destOrd="0" presId="urn:microsoft.com/office/officeart/2005/8/layout/matrix1"/>
    <dgm:cxn modelId="{D1F7DBE7-BBC1-4A3A-968A-9BC4A9FCFE50}" type="presParOf" srcId="{FD4628E9-5536-4D74-9828-6EDD8E771EA4}" destId="{4A111D02-6578-48E6-BB09-639554C9D003}" srcOrd="1" destOrd="0" presId="urn:microsoft.com/office/officeart/2005/8/layout/matrix1"/>
  </dgm:cxnLst>
  <dgm:bg>
    <a:solidFill>
      <a:schemeClr val="accent3">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8903F-B163-4CCF-88DF-BB282777156D}">
      <dsp:nvSpPr>
        <dsp:cNvPr id="0" name=""/>
        <dsp:cNvSpPr/>
      </dsp:nvSpPr>
      <dsp:spPr>
        <a:xfrm>
          <a:off x="2262" y="1844174"/>
          <a:ext cx="2205632" cy="8032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Qualitative analysis of human rights research literature</a:t>
          </a:r>
          <a:endParaRPr lang="en-US" sz="1600" kern="1200" dirty="0"/>
        </a:p>
      </dsp:txBody>
      <dsp:txXfrm>
        <a:off x="2262" y="1844174"/>
        <a:ext cx="2205632" cy="803230"/>
      </dsp:txXfrm>
    </dsp:sp>
    <dsp:sp modelId="{2D9D2C2C-382D-4443-BF2F-9E34F46E4FDF}">
      <dsp:nvSpPr>
        <dsp:cNvPr id="0" name=""/>
        <dsp:cNvSpPr/>
      </dsp:nvSpPr>
      <dsp:spPr>
        <a:xfrm>
          <a:off x="2262" y="2647405"/>
          <a:ext cx="2205632" cy="702720"/>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2262" y="2647405"/>
        <a:ext cx="2205632" cy="702720"/>
      </dsp:txXfrm>
    </dsp:sp>
    <dsp:sp modelId="{BB477EC5-4588-486C-88B2-EE50C431DF80}">
      <dsp:nvSpPr>
        <dsp:cNvPr id="0" name=""/>
        <dsp:cNvSpPr/>
      </dsp:nvSpPr>
      <dsp:spPr>
        <a:xfrm>
          <a:off x="2516683" y="1844174"/>
          <a:ext cx="2205632" cy="8032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Semi-Structured Interview and Questionnaire</a:t>
          </a:r>
          <a:endParaRPr lang="en-US" sz="1600" kern="1200" dirty="0"/>
        </a:p>
      </dsp:txBody>
      <dsp:txXfrm>
        <a:off x="2516683" y="1844174"/>
        <a:ext cx="2205632" cy="803230"/>
      </dsp:txXfrm>
    </dsp:sp>
    <dsp:sp modelId="{D4185C87-134D-459A-A98A-316E5F097D5E}">
      <dsp:nvSpPr>
        <dsp:cNvPr id="0" name=""/>
        <dsp:cNvSpPr/>
      </dsp:nvSpPr>
      <dsp:spPr>
        <a:xfrm>
          <a:off x="2516683" y="2647405"/>
          <a:ext cx="2205632" cy="702720"/>
        </a:xfrm>
        <a:prstGeom prst="rect">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2516683" y="2647405"/>
        <a:ext cx="2205632" cy="702720"/>
      </dsp:txXfrm>
    </dsp:sp>
    <dsp:sp modelId="{1E1E08C6-CB71-428C-AFB1-DE47916D1075}">
      <dsp:nvSpPr>
        <dsp:cNvPr id="0" name=""/>
        <dsp:cNvSpPr/>
      </dsp:nvSpPr>
      <dsp:spPr>
        <a:xfrm>
          <a:off x="5031105" y="1844174"/>
          <a:ext cx="2205632" cy="8032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Review of Seven Data Analysis Programs in Human Rights Research</a:t>
          </a:r>
          <a:endParaRPr lang="en-US" sz="1600" kern="1200" dirty="0"/>
        </a:p>
      </dsp:txBody>
      <dsp:txXfrm>
        <a:off x="5031105" y="1844174"/>
        <a:ext cx="2205632" cy="803230"/>
      </dsp:txXfrm>
    </dsp:sp>
    <dsp:sp modelId="{0E78773B-D6CE-4F92-AD4C-F4B18CF4C0EA}">
      <dsp:nvSpPr>
        <dsp:cNvPr id="0" name=""/>
        <dsp:cNvSpPr/>
      </dsp:nvSpPr>
      <dsp:spPr>
        <a:xfrm>
          <a:off x="5031105" y="2647405"/>
          <a:ext cx="2205632" cy="702720"/>
        </a:xfrm>
        <a:prstGeom prst="rect">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5031105" y="2647405"/>
        <a:ext cx="2205632" cy="70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FD360-17E0-48A5-9244-0CC69F70116C}">
      <dsp:nvSpPr>
        <dsp:cNvPr id="0" name=""/>
        <dsp:cNvSpPr/>
      </dsp:nvSpPr>
      <dsp:spPr>
        <a:xfrm rot="16200000">
          <a:off x="629285" y="-629285"/>
          <a:ext cx="2063750" cy="33223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b="1" kern="1200" dirty="0" smtClean="0"/>
            <a:t>Information Retrieval</a:t>
          </a:r>
        </a:p>
      </dsp:txBody>
      <dsp:txXfrm rot="5400000">
        <a:off x="-1" y="1"/>
        <a:ext cx="3322320" cy="1547812"/>
      </dsp:txXfrm>
    </dsp:sp>
    <dsp:sp modelId="{A11699C8-A357-4DC3-97E3-A0654FD34A75}">
      <dsp:nvSpPr>
        <dsp:cNvPr id="0" name=""/>
        <dsp:cNvSpPr/>
      </dsp:nvSpPr>
      <dsp:spPr>
        <a:xfrm>
          <a:off x="3322320" y="0"/>
          <a:ext cx="3322320" cy="2063750"/>
        </a:xfrm>
        <a:prstGeom prst="round1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b="1" kern="1200" dirty="0" smtClean="0"/>
            <a:t>Pattern Identification</a:t>
          </a:r>
        </a:p>
      </dsp:txBody>
      <dsp:txXfrm>
        <a:off x="3322320" y="0"/>
        <a:ext cx="3322320" cy="1547812"/>
      </dsp:txXfrm>
    </dsp:sp>
    <dsp:sp modelId="{61FAFAE5-E14D-4964-BFF2-9FA2DB52D2AA}">
      <dsp:nvSpPr>
        <dsp:cNvPr id="0" name=""/>
        <dsp:cNvSpPr/>
      </dsp:nvSpPr>
      <dsp:spPr>
        <a:xfrm rot="10800000">
          <a:off x="0" y="2063750"/>
          <a:ext cx="3322320" cy="2063750"/>
        </a:xfrm>
        <a:prstGeom prst="round1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Information Sharing</a:t>
          </a:r>
        </a:p>
      </dsp:txBody>
      <dsp:txXfrm rot="10800000">
        <a:off x="0" y="2579687"/>
        <a:ext cx="3322320" cy="1547812"/>
      </dsp:txXfrm>
    </dsp:sp>
    <dsp:sp modelId="{C3C4E651-6437-496F-BB4A-75DBE33F851D}">
      <dsp:nvSpPr>
        <dsp:cNvPr id="0" name=""/>
        <dsp:cNvSpPr/>
      </dsp:nvSpPr>
      <dsp:spPr>
        <a:xfrm rot="5400000">
          <a:off x="3951605" y="1434465"/>
          <a:ext cx="2063750" cy="3322320"/>
        </a:xfrm>
        <a:prstGeom prst="round1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Collaboration Support</a:t>
          </a:r>
        </a:p>
      </dsp:txBody>
      <dsp:txXfrm rot="-5400000">
        <a:off x="3322319" y="2579687"/>
        <a:ext cx="3322320" cy="1547812"/>
      </dsp:txXfrm>
    </dsp:sp>
    <dsp:sp modelId="{4A111D02-6578-48E6-BB09-639554C9D003}">
      <dsp:nvSpPr>
        <dsp:cNvPr id="0" name=""/>
        <dsp:cNvSpPr/>
      </dsp:nvSpPr>
      <dsp:spPr>
        <a:xfrm>
          <a:off x="2019518" y="1115539"/>
          <a:ext cx="2605602" cy="189642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Collaborative Visual Analytical Tool</a:t>
          </a:r>
          <a:endParaRPr lang="en-US" sz="2400" b="1" kern="1200" dirty="0"/>
        </a:p>
      </dsp:txBody>
      <dsp:txXfrm>
        <a:off x="2112094" y="1208115"/>
        <a:ext cx="2420450" cy="17112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7209291-4B07-40BD-9012-698A422EDC7D}" type="datetimeFigureOut">
              <a:rPr lang="en-US" smtClean="0"/>
              <a:t>11/14/2013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DC8C784-A2F4-4758-A84F-3F4D1621CA05}" type="slidenum">
              <a:rPr lang="en-US" smtClean="0"/>
              <a:t>‹#›</a:t>
            </a:fld>
            <a:endParaRPr lang="en-US"/>
          </a:p>
        </p:txBody>
      </p:sp>
    </p:spTree>
    <p:extLst>
      <p:ext uri="{BB962C8B-B14F-4D97-AF65-F5344CB8AC3E}">
        <p14:creationId xmlns:p14="http://schemas.microsoft.com/office/powerpoint/2010/main" val="172592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1</a:t>
            </a:fld>
            <a:endParaRPr lang="en-US"/>
          </a:p>
        </p:txBody>
      </p:sp>
    </p:spTree>
    <p:extLst>
      <p:ext uri="{BB962C8B-B14F-4D97-AF65-F5344CB8AC3E}">
        <p14:creationId xmlns:p14="http://schemas.microsoft.com/office/powerpoint/2010/main" val="346392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a:p>
          <a:p>
            <a:r>
              <a:rPr kumimoji="1" lang="zh-CN" altLang="en-US"/>
              <a:t>----- Meeting Notes (13-10-11 17:03) -----</a:t>
            </a:r>
          </a:p>
          <a:p>
            <a:r>
              <a:rPr kumimoji="1" lang="zh-CN" altLang="en-US"/>
              <a:t>Cheryl - Stories Matter</a:t>
            </a:r>
          </a:p>
        </p:txBody>
      </p:sp>
      <p:sp>
        <p:nvSpPr>
          <p:cNvPr id="4" name="Slide Number Placeholder 3"/>
          <p:cNvSpPr>
            <a:spLocks noGrp="1"/>
          </p:cNvSpPr>
          <p:nvPr>
            <p:ph type="sldNum" sz="quarter" idx="10"/>
          </p:nvPr>
        </p:nvSpPr>
        <p:spPr/>
        <p:txBody>
          <a:bodyPr/>
          <a:lstStyle/>
          <a:p>
            <a:fld id="{FADC7D68-8AC4-0440-B1C1-67A64591BBB7}" type="slidenum">
              <a:rPr lang="en-US" smtClean="0"/>
              <a:pPr/>
              <a:t>14</a:t>
            </a:fld>
            <a:endParaRPr lang="en-US" dirty="0"/>
          </a:p>
        </p:txBody>
      </p:sp>
    </p:spTree>
    <p:extLst>
      <p:ext uri="{BB962C8B-B14F-4D97-AF65-F5344CB8AC3E}">
        <p14:creationId xmlns:p14="http://schemas.microsoft.com/office/powerpoint/2010/main" val="99556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15</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16</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17</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18</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19</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20</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21</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22</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23</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4</a:t>
            </a:fld>
            <a:endParaRPr lang="en-US" dirty="0"/>
          </a:p>
        </p:txBody>
      </p:sp>
    </p:spTree>
    <p:extLst>
      <p:ext uri="{BB962C8B-B14F-4D97-AF65-F5344CB8AC3E}">
        <p14:creationId xmlns:p14="http://schemas.microsoft.com/office/powerpoint/2010/main" val="313632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24</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25</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26</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27</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28</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29</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30</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31</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8C784-A2F4-4758-A84F-3F4D1621CA05}" type="slidenum">
              <a:rPr lang="en-US" smtClean="0"/>
              <a:t>32</a:t>
            </a:fld>
            <a:endParaRPr lang="en-US"/>
          </a:p>
        </p:txBody>
      </p:sp>
    </p:spTree>
    <p:extLst>
      <p:ext uri="{BB962C8B-B14F-4D97-AF65-F5344CB8AC3E}">
        <p14:creationId xmlns:p14="http://schemas.microsoft.com/office/powerpoint/2010/main" val="81296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5</a:t>
            </a:fld>
            <a:endParaRPr lang="en-US" dirty="0"/>
          </a:p>
        </p:txBody>
      </p:sp>
    </p:spTree>
    <p:extLst>
      <p:ext uri="{BB962C8B-B14F-4D97-AF65-F5344CB8AC3E}">
        <p14:creationId xmlns:p14="http://schemas.microsoft.com/office/powerpoint/2010/main" val="412388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B1966199-7D34-A84B-9B6E-C334F267FE35}" type="slidenum">
              <a:rPr kumimoji="1" lang="zh-CN" altLang="en-US" smtClean="0"/>
              <a:t>6</a:t>
            </a:fld>
            <a:endParaRPr kumimoji="1" lang="zh-CN" altLang="en-US"/>
          </a:p>
        </p:txBody>
      </p:sp>
    </p:spTree>
    <p:extLst>
      <p:ext uri="{BB962C8B-B14F-4D97-AF65-F5344CB8AC3E}">
        <p14:creationId xmlns:p14="http://schemas.microsoft.com/office/powerpoint/2010/main" val="201298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20090"/>
            <a:ext cx="4876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7</a:t>
            </a:fld>
            <a:endParaRPr lang="en-US"/>
          </a:p>
        </p:txBody>
      </p:sp>
    </p:spTree>
    <p:extLst>
      <p:ext uri="{BB962C8B-B14F-4D97-AF65-F5344CB8AC3E}">
        <p14:creationId xmlns:p14="http://schemas.microsoft.com/office/powerpoint/2010/main" val="56877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8</a:t>
            </a:fld>
            <a:endParaRPr lang="en-US" dirty="0"/>
          </a:p>
        </p:txBody>
      </p:sp>
    </p:spTree>
    <p:extLst>
      <p:ext uri="{BB962C8B-B14F-4D97-AF65-F5344CB8AC3E}">
        <p14:creationId xmlns:p14="http://schemas.microsoft.com/office/powerpoint/2010/main" val="414743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10</a:t>
            </a:fld>
            <a:endParaRPr lang="en-US" dirty="0"/>
          </a:p>
        </p:txBody>
      </p:sp>
    </p:spTree>
    <p:extLst>
      <p:ext uri="{BB962C8B-B14F-4D97-AF65-F5344CB8AC3E}">
        <p14:creationId xmlns:p14="http://schemas.microsoft.com/office/powerpoint/2010/main" val="314930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7030A0"/>
              </a:buClr>
            </a:pPr>
            <a:r>
              <a:rPr lang="en-CA" altLang="zh-CN" dirty="0" smtClean="0"/>
              <a:t>Highlighting</a:t>
            </a:r>
          </a:p>
          <a:p>
            <a:pPr>
              <a:buClr>
                <a:srgbClr val="7030A0"/>
              </a:buClr>
            </a:pPr>
            <a:endParaRPr lang="en-CA" altLang="zh-CN" dirty="0" smtClean="0"/>
          </a:p>
          <a:p>
            <a:pPr>
              <a:buClr>
                <a:srgbClr val="7030A0"/>
              </a:buClr>
            </a:pPr>
            <a:r>
              <a:rPr lang="en-CA" altLang="zh-CN" dirty="0" smtClean="0"/>
              <a:t>Zoom and Pan</a:t>
            </a:r>
          </a:p>
          <a:p>
            <a:pPr>
              <a:buClr>
                <a:srgbClr val="7030A0"/>
              </a:buClr>
            </a:pPr>
            <a:endParaRPr lang="en-CA" altLang="zh-CN" dirty="0" smtClean="0"/>
          </a:p>
          <a:p>
            <a:pPr>
              <a:buClr>
                <a:srgbClr val="7030A0"/>
              </a:buClr>
            </a:pPr>
            <a:r>
              <a:rPr lang="en-US" altLang="zh-CN" dirty="0" smtClean="0"/>
              <a:t>Filtering and Reconfiguration</a:t>
            </a:r>
          </a:p>
          <a:p>
            <a:pPr>
              <a:buClr>
                <a:srgbClr val="7030A0"/>
              </a:buClr>
            </a:pPr>
            <a:endParaRPr lang="en-US" altLang="zh-CN" dirty="0" smtClean="0"/>
          </a:p>
          <a:p>
            <a:pPr>
              <a:buClr>
                <a:srgbClr val="7030A0"/>
              </a:buClr>
            </a:pPr>
            <a:r>
              <a:rPr lang="en-US" altLang="zh-CN" dirty="0" smtClean="0"/>
              <a:t>Context Navigation</a:t>
            </a:r>
          </a:p>
          <a:p>
            <a:pPr>
              <a:buClr>
                <a:srgbClr val="7030A0"/>
              </a:buClr>
            </a:pPr>
            <a:endParaRPr lang="en-US" altLang="zh-CN" dirty="0" smtClean="0"/>
          </a:p>
          <a:p>
            <a:pPr>
              <a:buClr>
                <a:srgbClr val="7030A0"/>
              </a:buClr>
            </a:pPr>
            <a:r>
              <a:rPr lang="en-US" altLang="zh-CN" dirty="0" smtClean="0"/>
              <a:t>Collaborative Annotation and Feedback</a:t>
            </a:r>
          </a:p>
          <a:p>
            <a:endParaRPr kumimoji="1" lang="zh-CN" altLang="en-US" dirty="0" smtClean="0"/>
          </a:p>
          <a:p>
            <a:r>
              <a:rPr kumimoji="1" lang="zh-CN" altLang="en-US" dirty="0" smtClean="0"/>
              <a:t>----- Meeting Notes (13-10-11 17:03) -----</a:t>
            </a:r>
          </a:p>
          <a:p>
            <a:r>
              <a:rPr kumimoji="1" lang="zh-CN" altLang="en-US" dirty="0" smtClean="0"/>
              <a:t>integrating the text with the interviews</a:t>
            </a:r>
          </a:p>
          <a:p>
            <a:endParaRPr kumimoji="1" lang="zh-CN" altLang="en-US" dirty="0" smtClean="0"/>
          </a:p>
          <a:p>
            <a:r>
              <a:rPr kumimoji="1" lang="zh-CN" altLang="en-US" dirty="0" smtClean="0"/>
              <a:t>Projects: diverse experiences </a:t>
            </a:r>
          </a:p>
          <a:p>
            <a:r>
              <a:rPr kumimoji="1" lang="zh-CN" altLang="en-US" dirty="0" smtClean="0"/>
              <a:t>life story interview - common theme (life course) that is what unites all the projects</a:t>
            </a:r>
          </a:p>
          <a:p>
            <a:r>
              <a:rPr kumimoji="1" lang="zh-CN" altLang="en-US" dirty="0" smtClean="0"/>
              <a:t>coded key things such as mass violence</a:t>
            </a:r>
          </a:p>
          <a:p>
            <a:r>
              <a:rPr kumimoji="1" lang="zh-CN" altLang="en-US" dirty="0" smtClean="0"/>
              <a:t>core mapping across the projects - georgraphy - biographical mapping; mapping at different scale; </a:t>
            </a:r>
          </a:p>
          <a:p>
            <a:r>
              <a:rPr kumimoji="1" lang="zh-CN" altLang="en-US" dirty="0" smtClean="0"/>
              <a:t>all the women; all the men; age; interviewer; -- filters on the left navigation panel,</a:t>
            </a:r>
          </a:p>
          <a:p>
            <a:r>
              <a:rPr kumimoji="1" lang="zh-CN" altLang="en-US" dirty="0" smtClean="0"/>
              <a:t>collaborative space - my exploration can be viewed by others</a:t>
            </a:r>
          </a:p>
          <a:p>
            <a:r>
              <a:rPr kumimoji="1" lang="zh-CN" altLang="en-US" dirty="0" smtClean="0"/>
              <a:t>kinds of acts</a:t>
            </a:r>
          </a:p>
          <a:p>
            <a:endParaRPr kumimoji="1" lang="zh-CN" altLang="en-US" dirty="0" smtClean="0"/>
          </a:p>
          <a:p>
            <a:r>
              <a:rPr kumimoji="1" lang="zh-CN" altLang="en-US" dirty="0" smtClean="0"/>
              <a:t>browse through the interviews vs. </a:t>
            </a:r>
          </a:p>
          <a:p>
            <a:r>
              <a:rPr kumimoji="1" lang="zh-CN" altLang="en-US" dirty="0" smtClean="0"/>
              <a:t>analyze the collections </a:t>
            </a:r>
          </a:p>
          <a:p>
            <a:endParaRPr kumimoji="1" lang="en-US" altLang="zh-CN" dirty="0" smtClean="0"/>
          </a:p>
          <a:p>
            <a:pPr>
              <a:buClr>
                <a:srgbClr val="7030A0"/>
              </a:buClr>
            </a:pPr>
            <a:r>
              <a:rPr lang="en-CA" altLang="zh-CN" dirty="0" smtClean="0"/>
              <a:t>Highlighting</a:t>
            </a:r>
          </a:p>
          <a:p>
            <a:pPr>
              <a:buClr>
                <a:srgbClr val="7030A0"/>
              </a:buClr>
            </a:pPr>
            <a:endParaRPr lang="en-CA" altLang="zh-CN" dirty="0" smtClean="0"/>
          </a:p>
          <a:p>
            <a:pPr>
              <a:buClr>
                <a:srgbClr val="7030A0"/>
              </a:buClr>
            </a:pPr>
            <a:r>
              <a:rPr lang="en-CA" altLang="zh-CN" dirty="0" smtClean="0"/>
              <a:t>Zoom and Pan</a:t>
            </a:r>
          </a:p>
          <a:p>
            <a:pPr>
              <a:buClr>
                <a:srgbClr val="7030A0"/>
              </a:buClr>
            </a:pPr>
            <a:endParaRPr lang="en-CA" altLang="zh-CN" dirty="0" smtClean="0"/>
          </a:p>
          <a:p>
            <a:pPr>
              <a:buClr>
                <a:srgbClr val="7030A0"/>
              </a:buClr>
            </a:pPr>
            <a:r>
              <a:rPr lang="en-US" altLang="zh-CN" dirty="0" smtClean="0"/>
              <a:t>Filtering and Reconfiguration</a:t>
            </a:r>
          </a:p>
          <a:p>
            <a:pPr>
              <a:buClr>
                <a:srgbClr val="7030A0"/>
              </a:buClr>
            </a:pPr>
            <a:endParaRPr lang="en-US" altLang="zh-CN" dirty="0" smtClean="0"/>
          </a:p>
          <a:p>
            <a:pPr>
              <a:buClr>
                <a:srgbClr val="7030A0"/>
              </a:buClr>
            </a:pPr>
            <a:r>
              <a:rPr lang="en-US" altLang="zh-CN" dirty="0" smtClean="0"/>
              <a:t>Context Navigation</a:t>
            </a:r>
          </a:p>
          <a:p>
            <a:pPr>
              <a:buClr>
                <a:srgbClr val="7030A0"/>
              </a:buClr>
            </a:pPr>
            <a:endParaRPr lang="en-US" altLang="zh-CN" dirty="0" smtClean="0"/>
          </a:p>
          <a:p>
            <a:pPr>
              <a:buClr>
                <a:srgbClr val="7030A0"/>
              </a:buClr>
            </a:pPr>
            <a:r>
              <a:rPr lang="en-US" altLang="zh-CN" dirty="0" smtClean="0"/>
              <a:t>Collaborative Annotation and Feedback</a:t>
            </a:r>
          </a:p>
          <a:p>
            <a:pPr>
              <a:buClr>
                <a:srgbClr val="7030A0"/>
              </a:buClr>
            </a:pPr>
            <a:endParaRPr lang="en-US" altLang="zh-CN" dirty="0" smtClean="0"/>
          </a:p>
          <a:p>
            <a:pPr>
              <a:buClr>
                <a:srgbClr val="7030A0"/>
              </a:buClr>
            </a:pPr>
            <a:endParaRPr lang="en-US" altLang="zh-CN" dirty="0" smtClean="0"/>
          </a:p>
          <a:p>
            <a:pPr>
              <a:buClr>
                <a:srgbClr val="7030A0"/>
              </a:buClr>
            </a:pPr>
            <a:endParaRPr lang="en-US" altLang="zh-CN" i="1" dirty="0" smtClean="0"/>
          </a:p>
          <a:p>
            <a:pPr>
              <a:buClr>
                <a:srgbClr val="7030A0"/>
              </a:buClr>
            </a:pPr>
            <a:endParaRPr lang="en-US" altLang="zh-CN" i="1" dirty="0" smtClean="0"/>
          </a:p>
          <a:p>
            <a:endParaRPr lang="en-CA" altLang="zh-CN" dirty="0" smtClean="0"/>
          </a:p>
          <a:p>
            <a:endParaRPr kumimoji="1" lang="zh-CN" altLang="en-US" dirty="0" smtClean="0"/>
          </a:p>
          <a:p>
            <a:endParaRPr kumimoji="1" lang="zh-CN" alt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11</a:t>
            </a:fld>
            <a:endParaRPr lang="en-US" dirty="0"/>
          </a:p>
        </p:txBody>
      </p:sp>
    </p:spTree>
    <p:extLst>
      <p:ext uri="{BB962C8B-B14F-4D97-AF65-F5344CB8AC3E}">
        <p14:creationId xmlns:p14="http://schemas.microsoft.com/office/powerpoint/2010/main" val="291012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CA" dirty="0" smtClean="0"/>
              <a:t>Information Retrieval</a:t>
            </a:r>
          </a:p>
          <a:p>
            <a:pPr marL="785331" lvl="1" indent="-302066">
              <a:buFont typeface="Arial" panose="020B0604020202020204" pitchFamily="34" charset="0"/>
              <a:buChar char="•"/>
            </a:pPr>
            <a:r>
              <a:rPr lang="en-CA" dirty="0" smtClean="0"/>
              <a:t>How to quickly access and retrieve the desired information?</a:t>
            </a:r>
          </a:p>
          <a:p>
            <a:endParaRPr lang="en-CA" dirty="0" smtClean="0"/>
          </a:p>
          <a:p>
            <a:r>
              <a:rPr lang="en-CA" dirty="0" smtClean="0"/>
              <a:t>Pattern Identification</a:t>
            </a:r>
          </a:p>
          <a:p>
            <a:pPr marL="785331" lvl="1" indent="-302066">
              <a:buFont typeface="Arial" panose="020B0604020202020204" pitchFamily="34" charset="0"/>
              <a:buChar char="•"/>
            </a:pPr>
            <a:r>
              <a:rPr lang="en-CA" dirty="0" smtClean="0"/>
              <a:t>What are the shared point of views or content among different interviewees?</a:t>
            </a:r>
          </a:p>
          <a:p>
            <a:pPr marL="785331" lvl="1" indent="-302066">
              <a:buFont typeface="Arial" panose="020B0604020202020204" pitchFamily="34" charset="0"/>
              <a:buChar char="•"/>
            </a:pPr>
            <a:r>
              <a:rPr lang="en-CA" dirty="0" smtClean="0"/>
              <a:t>How do the topics of interviews evolve in a project?</a:t>
            </a:r>
          </a:p>
          <a:p>
            <a:endParaRPr lang="en-CA" dirty="0" smtClean="0"/>
          </a:p>
          <a:p>
            <a:r>
              <a:rPr lang="en-CA" dirty="0" smtClean="0"/>
              <a:t>Information Sharing</a:t>
            </a:r>
          </a:p>
          <a:p>
            <a:pPr marL="785331" lvl="1" indent="-302066">
              <a:buFont typeface="Arial" panose="020B0604020202020204" pitchFamily="34" charset="0"/>
              <a:buChar char="•"/>
            </a:pPr>
            <a:r>
              <a:rPr lang="en-CA" dirty="0" smtClean="0"/>
              <a:t>How to support the sharing of information related to Stories Matter data among the researchers? </a:t>
            </a:r>
          </a:p>
          <a:p>
            <a:pPr marL="785331" lvl="1" indent="-302066">
              <a:buFont typeface="Arial" panose="020B0604020202020204" pitchFamily="34" charset="0"/>
              <a:buChar char="•"/>
            </a:pPr>
            <a:r>
              <a:rPr lang="en-CA" dirty="0" smtClean="0"/>
              <a:t>How to support the sharing of analysis process with Stories Matter data among the researchers?</a:t>
            </a:r>
          </a:p>
          <a:p>
            <a:pPr marL="785331" lvl="1" indent="-302066">
              <a:buFont typeface="Arial" panose="020B0604020202020204" pitchFamily="34" charset="0"/>
              <a:buChar char="•"/>
            </a:pPr>
            <a:endParaRPr lang="en-CA" dirty="0" smtClean="0"/>
          </a:p>
          <a:p>
            <a:r>
              <a:rPr lang="en-US" sz="3000" dirty="0"/>
              <a:t>Our Challenges</a:t>
            </a:r>
          </a:p>
          <a:p>
            <a:pPr lvl="1"/>
            <a:r>
              <a:rPr lang="en-US" sz="2500" dirty="0"/>
              <a:t>Information extraction</a:t>
            </a:r>
          </a:p>
          <a:p>
            <a:pPr lvl="1"/>
            <a:r>
              <a:rPr lang="en-US" sz="2500" dirty="0"/>
              <a:t>Pattern identification and representation</a:t>
            </a:r>
          </a:p>
          <a:p>
            <a:pPr lvl="1"/>
            <a:r>
              <a:rPr lang="en-US" sz="2500" dirty="0"/>
              <a:t>Interacting with the information</a:t>
            </a:r>
          </a:p>
          <a:p>
            <a:pPr lvl="1"/>
            <a:r>
              <a:rPr lang="en-US" sz="2500" dirty="0"/>
              <a:t>Sharing big data analysis process and collaboration around big data</a:t>
            </a:r>
          </a:p>
          <a:p>
            <a:pPr marL="362448" lvl="1" indent="-362448">
              <a:buFont typeface="Arial"/>
              <a:buChar char="•"/>
            </a:pPr>
            <a:r>
              <a:rPr lang="en-US" dirty="0" smtClean="0"/>
              <a:t>Our User-centered development approach</a:t>
            </a:r>
          </a:p>
          <a:p>
            <a:pPr marL="845744" lvl="1" indent="-362480">
              <a:buFont typeface="Arial" panose="020B0604020202020204" pitchFamily="34" charset="0"/>
              <a:buChar char="•"/>
            </a:pPr>
            <a:r>
              <a:rPr lang="en-US" sz="2500" dirty="0"/>
              <a:t>Requirements Analysis</a:t>
            </a:r>
          </a:p>
          <a:p>
            <a:pPr marL="845744" lvl="1" indent="-362480">
              <a:buFont typeface="Arial" panose="020B0604020202020204" pitchFamily="34" charset="0"/>
              <a:buChar char="•"/>
            </a:pPr>
            <a:r>
              <a:rPr lang="en-US" sz="2500" dirty="0"/>
              <a:t>Iterative User Interface Design</a:t>
            </a:r>
          </a:p>
          <a:p>
            <a:pPr marL="845744" lvl="1" indent="-362480">
              <a:buFont typeface="Arial" panose="020B0604020202020204" pitchFamily="34" charset="0"/>
              <a:buChar char="•"/>
            </a:pPr>
            <a:r>
              <a:rPr lang="en-US" sz="2500" dirty="0"/>
              <a:t>Participatory Design of an Interactive Visual Analytical Tool</a:t>
            </a:r>
          </a:p>
          <a:p>
            <a:pPr lvl="1"/>
            <a:endParaRPr lang="en-US" dirty="0" smtClean="0"/>
          </a:p>
          <a:p>
            <a:pPr lvl="1"/>
            <a:endParaRPr lang="en-US" dirty="0" smtClean="0"/>
          </a:p>
          <a:p>
            <a:pPr marL="785331" lvl="1" indent="-302066">
              <a:buFont typeface="Arial" panose="020B0604020202020204" pitchFamily="34" charset="0"/>
              <a:buChar char="•"/>
            </a:pPr>
            <a:endParaRPr lang="en-CA" dirty="0" smtClean="0"/>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pPr/>
              <a:t>13</a:t>
            </a:fld>
            <a:endParaRPr lang="en-US" dirty="0"/>
          </a:p>
        </p:txBody>
      </p:sp>
    </p:spTree>
    <p:extLst>
      <p:ext uri="{BB962C8B-B14F-4D97-AF65-F5344CB8AC3E}">
        <p14:creationId xmlns:p14="http://schemas.microsoft.com/office/powerpoint/2010/main" val="41579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222FE-1857-45CA-A4B8-794C32CBA7B2}"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358647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222FE-1857-45CA-A4B8-794C32CBA7B2}"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351607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222FE-1857-45CA-A4B8-794C32CBA7B2}"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28463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222FE-1857-45CA-A4B8-794C32CBA7B2}"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5886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222FE-1857-45CA-A4B8-794C32CBA7B2}"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42739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222FE-1857-45CA-A4B8-794C32CBA7B2}"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145025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222FE-1857-45CA-A4B8-794C32CBA7B2}"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28488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222FE-1857-45CA-A4B8-794C32CBA7B2}"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334036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222FE-1857-45CA-A4B8-794C32CBA7B2}" type="datetimeFigureOut">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420142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222FE-1857-45CA-A4B8-794C32CBA7B2}"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227984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222FE-1857-45CA-A4B8-794C32CBA7B2}"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78C83-C7F8-47F7-8EFD-799F3F37C768}" type="slidenum">
              <a:rPr lang="en-US" smtClean="0"/>
              <a:t>‹#›</a:t>
            </a:fld>
            <a:endParaRPr lang="en-US"/>
          </a:p>
        </p:txBody>
      </p:sp>
    </p:spTree>
    <p:extLst>
      <p:ext uri="{BB962C8B-B14F-4D97-AF65-F5344CB8AC3E}">
        <p14:creationId xmlns:p14="http://schemas.microsoft.com/office/powerpoint/2010/main" val="303202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222FE-1857-45CA-A4B8-794C32CBA7B2}" type="datetimeFigureOut">
              <a:rPr lang="en-US" smtClean="0"/>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78C83-C7F8-47F7-8EFD-799F3F37C768}" type="slidenum">
              <a:rPr lang="en-US" smtClean="0"/>
              <a:t>‹#›</a:t>
            </a:fld>
            <a:endParaRPr lang="en-US"/>
          </a:p>
        </p:txBody>
      </p:sp>
    </p:spTree>
    <p:extLst>
      <p:ext uri="{BB962C8B-B14F-4D97-AF65-F5344CB8AC3E}">
        <p14:creationId xmlns:p14="http://schemas.microsoft.com/office/powerpoint/2010/main" val="40151818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youtu.be/5Yy1xCjC-H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1.png"/><Relationship Id="rId4" Type="http://schemas.openxmlformats.org/officeDocument/2006/relationships/image" Target="../media/image26.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1.png"/><Relationship Id="rId4" Type="http://schemas.openxmlformats.org/officeDocument/2006/relationships/image" Target="../media/image26.jpe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martu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orytelling.concordia.ca/storiesmat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274" y="4757668"/>
            <a:ext cx="1228726" cy="70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942" y="4224268"/>
            <a:ext cx="1025058" cy="42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5762060"/>
            <a:ext cx="1072426" cy="524693"/>
          </a:xfrm>
          <a:prstGeom prst="rect">
            <a:avLst/>
          </a:prstGeom>
          <a:solidFill>
            <a:schemeClr val="bg1"/>
          </a:solidFill>
          <a:ln>
            <a:noFill/>
          </a:ln>
          <a:effectLst/>
        </p:spPr>
      </p:pic>
      <p:pic>
        <p:nvPicPr>
          <p:cNvPr id="1033" name="Picture 9" descr="C:\Users\bmiller47\Desktop\Unf-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1" y="5014310"/>
            <a:ext cx="690446" cy="8317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127943"/>
            <a:ext cx="922021" cy="92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1242" y="597186"/>
            <a:ext cx="2622758" cy="39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SSHRC'S official visual identifi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4779" y="152400"/>
            <a:ext cx="54864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estern logo, stack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017714"/>
            <a:ext cx="796504" cy="8590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62874" y="5443468"/>
            <a:ext cx="1381126" cy="31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bmiller47\Desktop\concordia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7712" y="6346428"/>
            <a:ext cx="2046288" cy="5115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90943" y="3124200"/>
            <a:ext cx="1364892" cy="102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1835" y="2754"/>
            <a:ext cx="9155835" cy="685524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800" y="533400"/>
            <a:ext cx="5715000" cy="646331"/>
          </a:xfrm>
          <a:prstGeom prst="rect">
            <a:avLst/>
          </a:prstGeom>
          <a:solidFill>
            <a:schemeClr val="bg1"/>
          </a:solidFill>
        </p:spPr>
        <p:txBody>
          <a:bodyPr wrap="square" rtlCol="0">
            <a:spAutoFit/>
          </a:bodyPr>
          <a:lstStyle/>
          <a:p>
            <a:r>
              <a:rPr lang="en-US" b="1" dirty="0" smtClean="0">
                <a:solidFill>
                  <a:srgbClr val="0039A6"/>
                </a:solidFill>
              </a:rPr>
              <a:t>Digging into Human Rights Violations:</a:t>
            </a:r>
          </a:p>
          <a:p>
            <a:r>
              <a:rPr lang="en-US" b="1" dirty="0" smtClean="0">
                <a:solidFill>
                  <a:srgbClr val="0039A6"/>
                </a:solidFill>
              </a:rPr>
              <a:t>Anaphora Resolution and Emergent Witnesses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0517407"/>
              </p:ext>
            </p:extLst>
          </p:nvPr>
        </p:nvGraphicFramePr>
        <p:xfrm>
          <a:off x="1513801" y="1235611"/>
          <a:ext cx="5115599" cy="5303520"/>
        </p:xfrm>
        <a:graphic>
          <a:graphicData uri="http://schemas.openxmlformats.org/drawingml/2006/table">
            <a:tbl>
              <a:tblPr firstRow="1" bandRow="1">
                <a:tableStyleId>{5C22544A-7EE6-4342-B048-85BDC9FD1C3A}</a:tableStyleId>
              </a:tblPr>
              <a:tblGrid>
                <a:gridCol w="1918350"/>
                <a:gridCol w="3197249"/>
              </a:tblGrid>
              <a:tr h="152400">
                <a:tc>
                  <a:txBody>
                    <a:bodyPr/>
                    <a:lstStyle/>
                    <a:p>
                      <a:r>
                        <a:rPr lang="en-US" sz="1300" dirty="0" smtClean="0">
                          <a:solidFill>
                            <a:schemeClr val="tx1">
                              <a:lumMod val="75000"/>
                              <a:lumOff val="25000"/>
                            </a:schemeClr>
                          </a:solidFill>
                        </a:rPr>
                        <a:t>Project Team</a:t>
                      </a:r>
                      <a:endParaRPr lang="en-US" sz="1300" dirty="0">
                        <a:solidFill>
                          <a:schemeClr val="tx1">
                            <a:lumMod val="75000"/>
                            <a:lumOff val="25000"/>
                          </a:schemeClr>
                        </a:solidFill>
                      </a:endParaRPr>
                    </a:p>
                  </a:txBody>
                  <a:tcPr>
                    <a:solidFill>
                      <a:schemeClr val="bg1"/>
                    </a:solidFill>
                  </a:tcPr>
                </a:tc>
                <a:tc>
                  <a:txBody>
                    <a:bodyPr/>
                    <a:lstStyle/>
                    <a:p>
                      <a:r>
                        <a:rPr lang="en-US" sz="1300" dirty="0" smtClean="0">
                          <a:solidFill>
                            <a:schemeClr val="tx1">
                              <a:lumMod val="75000"/>
                              <a:lumOff val="25000"/>
                            </a:schemeClr>
                          </a:solidFill>
                        </a:rPr>
                        <a:t>Partners &amp; Advisors</a:t>
                      </a:r>
                      <a:endParaRPr lang="en-US" sz="1300" dirty="0">
                        <a:solidFill>
                          <a:schemeClr val="tx1">
                            <a:lumMod val="75000"/>
                            <a:lumOff val="25000"/>
                          </a:schemeClr>
                        </a:solidFill>
                      </a:endParaRPr>
                    </a:p>
                  </a:txBody>
                  <a:tcPr>
                    <a:solidFill>
                      <a:schemeClr val="bg1"/>
                    </a:solidFill>
                  </a:tcPr>
                </a:tc>
              </a:tr>
              <a:tr h="370840">
                <a:tc>
                  <a:txBody>
                    <a:bodyPr/>
                    <a:lstStyle/>
                    <a:p>
                      <a:r>
                        <a:rPr lang="en-US" sz="1300" dirty="0" smtClean="0">
                          <a:solidFill>
                            <a:schemeClr val="tx1">
                              <a:lumMod val="75000"/>
                              <a:lumOff val="25000"/>
                            </a:schemeClr>
                          </a:solidFill>
                        </a:rPr>
                        <a:t>Ben Miller</a:t>
                      </a:r>
                      <a:r>
                        <a:rPr lang="en-US" sz="1300" baseline="30000" dirty="0" smtClean="0">
                          <a:solidFill>
                            <a:schemeClr val="tx1">
                              <a:lumMod val="75000"/>
                              <a:lumOff val="25000"/>
                            </a:schemeClr>
                          </a:solidFill>
                        </a:rPr>
                        <a:t>1</a:t>
                      </a:r>
                    </a:p>
                    <a:p>
                      <a:r>
                        <a:rPr lang="en-US" sz="1300" dirty="0" smtClean="0">
                          <a:solidFill>
                            <a:schemeClr val="tx1">
                              <a:lumMod val="75000"/>
                              <a:lumOff val="25000"/>
                            </a:schemeClr>
                          </a:solidFill>
                        </a:rPr>
                        <a:t>Lu</a:t>
                      </a:r>
                      <a:r>
                        <a:rPr lang="en-US" sz="1300" baseline="0" dirty="0" smtClean="0">
                          <a:solidFill>
                            <a:schemeClr val="tx1">
                              <a:lumMod val="75000"/>
                              <a:lumOff val="25000"/>
                            </a:schemeClr>
                          </a:solidFill>
                        </a:rPr>
                        <a:t> Xiao</a:t>
                      </a:r>
                      <a:r>
                        <a:rPr lang="en-US" sz="1300" baseline="30000" dirty="0" smtClean="0">
                          <a:solidFill>
                            <a:schemeClr val="tx1">
                              <a:lumMod val="75000"/>
                              <a:lumOff val="25000"/>
                            </a:schemeClr>
                          </a:solidFill>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err="1" smtClean="0">
                          <a:solidFill>
                            <a:schemeClr val="tx1">
                              <a:lumMod val="75000"/>
                              <a:lumOff val="25000"/>
                            </a:schemeClr>
                          </a:solidFill>
                        </a:rPr>
                        <a:t>Karthikeyan</a:t>
                      </a:r>
                      <a:r>
                        <a:rPr lang="en-US" sz="1300" baseline="0" dirty="0" smtClean="0">
                          <a:solidFill>
                            <a:schemeClr val="tx1">
                              <a:lumMod val="75000"/>
                              <a:lumOff val="25000"/>
                            </a:schemeClr>
                          </a:solidFill>
                        </a:rPr>
                        <a:t> Umapathy</a:t>
                      </a:r>
                      <a:r>
                        <a:rPr lang="en-US" sz="1300" baseline="30000" dirty="0" smtClean="0">
                          <a:solidFill>
                            <a:schemeClr val="tx1">
                              <a:lumMod val="75000"/>
                              <a:lumOff val="25000"/>
                            </a:schemeClr>
                          </a:solidFill>
                        </a:rPr>
                        <a:t>3</a:t>
                      </a:r>
                    </a:p>
                    <a:p>
                      <a:r>
                        <a:rPr lang="en-US" sz="1300" dirty="0" smtClean="0">
                          <a:solidFill>
                            <a:schemeClr val="tx1">
                              <a:lumMod val="75000"/>
                              <a:lumOff val="25000"/>
                            </a:schemeClr>
                          </a:solidFill>
                        </a:rPr>
                        <a:t>George Pullman</a:t>
                      </a:r>
                      <a:r>
                        <a:rPr lang="en-US" sz="1300" baseline="30000" dirty="0" smtClean="0">
                          <a:solidFill>
                            <a:schemeClr val="tx1">
                              <a:lumMod val="75000"/>
                              <a:lumOff val="25000"/>
                            </a:schemeClr>
                          </a:solidFill>
                        </a:rPr>
                        <a:t>1</a:t>
                      </a:r>
                    </a:p>
                    <a:p>
                      <a:r>
                        <a:rPr lang="en-US" sz="1300" baseline="0" dirty="0" smtClean="0">
                          <a:solidFill>
                            <a:schemeClr val="tx1">
                              <a:lumMod val="75000"/>
                              <a:lumOff val="25000"/>
                            </a:schemeClr>
                          </a:solidFill>
                        </a:rPr>
                        <a:t>Steven High</a:t>
                      </a:r>
                      <a:r>
                        <a:rPr lang="en-US" sz="1300" baseline="30000" dirty="0" smtClean="0">
                          <a:solidFill>
                            <a:schemeClr val="tx1">
                              <a:lumMod val="75000"/>
                              <a:lumOff val="25000"/>
                            </a:schemeClr>
                          </a:solidFill>
                        </a:rPr>
                        <a:t>5</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smtClean="0">
                          <a:solidFill>
                            <a:schemeClr val="tx1">
                              <a:lumMod val="75000"/>
                              <a:lumOff val="25000"/>
                            </a:schemeClr>
                          </a:solidFill>
                        </a:rPr>
                        <a:t>Ayush</a:t>
                      </a:r>
                      <a:r>
                        <a:rPr lang="en-US" sz="1300" dirty="0" smtClean="0">
                          <a:solidFill>
                            <a:schemeClr val="tx1">
                              <a:lumMod val="75000"/>
                              <a:lumOff val="25000"/>
                            </a:schemeClr>
                          </a:solidFill>
                        </a:rPr>
                        <a:t> Shrestha</a:t>
                      </a:r>
                      <a:r>
                        <a:rPr lang="en-US" sz="1300" baseline="30000" dirty="0" smtClean="0">
                          <a:solidFill>
                            <a:schemeClr val="tx1">
                              <a:lumMod val="75000"/>
                              <a:lumOff val="25000"/>
                            </a:schemeClr>
                          </a:solidFill>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rPr>
                        <a:t>Lindsay Baker</a:t>
                      </a:r>
                      <a:r>
                        <a:rPr lang="en-US" sz="1300" baseline="30000" dirty="0" smtClean="0">
                          <a:solidFill>
                            <a:schemeClr val="tx1">
                              <a:lumMod val="75000"/>
                              <a:lumOff val="25000"/>
                            </a:schemeClr>
                          </a:solidFill>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rPr>
                        <a:t>Jillian R. Kavanaugh</a:t>
                      </a:r>
                      <a:r>
                        <a:rPr lang="en-US" sz="1300" baseline="30000" dirty="0" smtClean="0">
                          <a:solidFill>
                            <a:schemeClr val="tx1">
                              <a:lumMod val="75000"/>
                              <a:lumOff val="25000"/>
                            </a:schemeClr>
                          </a:solidFill>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rPr>
                        <a:t>Fuxin Li</a:t>
                      </a:r>
                      <a:r>
                        <a:rPr lang="en-US" sz="1300" baseline="30000" dirty="0" smtClean="0">
                          <a:solidFill>
                            <a:schemeClr val="tx1">
                              <a:lumMod val="75000"/>
                              <a:lumOff val="25000"/>
                            </a:schemeClr>
                          </a:solidFill>
                        </a:rPr>
                        <a:t>4</a:t>
                      </a:r>
                    </a:p>
                    <a:p>
                      <a:r>
                        <a:rPr lang="en-US" sz="1300" dirty="0" err="1" smtClean="0">
                          <a:solidFill>
                            <a:schemeClr val="tx1">
                              <a:lumMod val="75000"/>
                              <a:lumOff val="25000"/>
                            </a:schemeClr>
                          </a:solidFill>
                        </a:rPr>
                        <a:t>Isioma</a:t>
                      </a:r>
                      <a:r>
                        <a:rPr lang="en-US" sz="1300" dirty="0" smtClean="0">
                          <a:solidFill>
                            <a:schemeClr val="tx1">
                              <a:lumMod val="75000"/>
                              <a:lumOff val="25000"/>
                            </a:schemeClr>
                          </a:solidFill>
                        </a:rPr>
                        <a:t> Eluenze</a:t>
                      </a:r>
                      <a:r>
                        <a:rPr lang="en-US" sz="1300" baseline="30000" dirty="0" smtClean="0">
                          <a:solidFill>
                            <a:schemeClr val="tx1">
                              <a:lumMod val="75000"/>
                              <a:lumOff val="25000"/>
                            </a:schemeClr>
                          </a:solidFill>
                        </a:rPr>
                        <a:t>2</a:t>
                      </a:r>
                    </a:p>
                    <a:p>
                      <a:r>
                        <a:rPr lang="en-US" sz="1300" dirty="0" smtClean="0">
                          <a:solidFill>
                            <a:schemeClr val="tx1">
                              <a:lumMod val="75000"/>
                              <a:lumOff val="25000"/>
                            </a:schemeClr>
                          </a:solidFill>
                        </a:rPr>
                        <a:t>Jennifer Olive</a:t>
                      </a:r>
                      <a:r>
                        <a:rPr lang="en-US" sz="1300" baseline="30000" dirty="0" smtClean="0">
                          <a:solidFill>
                            <a:schemeClr val="tx1">
                              <a:lumMod val="75000"/>
                              <a:lumOff val="25000"/>
                            </a:schemeClr>
                          </a:solidFill>
                        </a:rPr>
                        <a:t>1</a:t>
                      </a:r>
                    </a:p>
                    <a:p>
                      <a:r>
                        <a:rPr lang="en-US" sz="1300" dirty="0" smtClean="0">
                          <a:solidFill>
                            <a:schemeClr val="tx1">
                              <a:lumMod val="75000"/>
                              <a:lumOff val="25000"/>
                            </a:schemeClr>
                          </a:solidFill>
                        </a:rPr>
                        <a:t>Tatiana Lukoianova</a:t>
                      </a:r>
                      <a:r>
                        <a:rPr lang="en-US" sz="1300" baseline="30000" dirty="0" smtClean="0">
                          <a:solidFill>
                            <a:schemeClr val="tx1">
                              <a:lumMod val="75000"/>
                              <a:lumOff val="25000"/>
                            </a:schemeClr>
                          </a:solidFill>
                        </a:rPr>
                        <a:t>2</a:t>
                      </a:r>
                    </a:p>
                    <a:p>
                      <a:r>
                        <a:rPr lang="en-US" sz="1300" dirty="0" smtClean="0">
                          <a:solidFill>
                            <a:schemeClr val="tx1">
                              <a:lumMod val="75000"/>
                              <a:lumOff val="25000"/>
                            </a:schemeClr>
                          </a:solidFill>
                        </a:rPr>
                        <a:t>Yan Luo</a:t>
                      </a:r>
                      <a:r>
                        <a:rPr lang="en-US" sz="1300" baseline="30000" dirty="0" smtClean="0">
                          <a:solidFill>
                            <a:schemeClr val="tx1">
                              <a:lumMod val="75000"/>
                              <a:lumOff val="25000"/>
                            </a:schemeClr>
                          </a:solidFill>
                        </a:rPr>
                        <a:t>2</a:t>
                      </a:r>
                    </a:p>
                    <a:p>
                      <a:r>
                        <a:rPr lang="en-US" sz="1300" dirty="0" smtClean="0">
                          <a:solidFill>
                            <a:schemeClr val="tx1">
                              <a:lumMod val="75000"/>
                              <a:lumOff val="25000"/>
                            </a:schemeClr>
                          </a:solidFill>
                        </a:rPr>
                        <a:t>Mary Beth Rosson</a:t>
                      </a:r>
                      <a:r>
                        <a:rPr lang="en-US" sz="1300" baseline="30000" dirty="0" smtClean="0">
                          <a:solidFill>
                            <a:schemeClr val="tx1">
                              <a:lumMod val="75000"/>
                              <a:lumOff val="25000"/>
                            </a:schemeClr>
                          </a:solidFill>
                        </a:rPr>
                        <a:t>9</a:t>
                      </a:r>
                    </a:p>
                    <a:p>
                      <a:r>
                        <a:rPr lang="en-US" sz="1300" dirty="0" smtClean="0">
                          <a:solidFill>
                            <a:schemeClr val="tx1">
                              <a:lumMod val="75000"/>
                              <a:lumOff val="25000"/>
                            </a:schemeClr>
                          </a:solidFill>
                        </a:rPr>
                        <a:t>Agnes Sandor</a:t>
                      </a:r>
                      <a:r>
                        <a:rPr lang="en-US" sz="1300" baseline="30000" dirty="0" smtClean="0">
                          <a:solidFill>
                            <a:schemeClr val="tx1">
                              <a:lumMod val="75000"/>
                              <a:lumOff val="25000"/>
                            </a:schemeClr>
                          </a:solidFill>
                        </a:rPr>
                        <a:t>8</a:t>
                      </a:r>
                    </a:p>
                    <a:p>
                      <a:r>
                        <a:rPr lang="en-US" sz="1300" dirty="0" err="1" smtClean="0">
                          <a:solidFill>
                            <a:schemeClr val="tx1">
                              <a:lumMod val="75000"/>
                              <a:lumOff val="25000"/>
                            </a:schemeClr>
                          </a:solidFill>
                        </a:rPr>
                        <a:t>Xueheng</a:t>
                      </a:r>
                      <a:r>
                        <a:rPr lang="en-US" sz="1300" dirty="0" smtClean="0">
                          <a:solidFill>
                            <a:schemeClr val="tx1">
                              <a:lumMod val="75000"/>
                              <a:lumOff val="25000"/>
                            </a:schemeClr>
                          </a:solidFill>
                        </a:rPr>
                        <a:t> (Vicky) Yan</a:t>
                      </a:r>
                      <a:r>
                        <a:rPr lang="en-US" sz="1300" baseline="30000" dirty="0" smtClean="0">
                          <a:solidFill>
                            <a:schemeClr val="tx1">
                              <a:lumMod val="75000"/>
                              <a:lumOff val="25000"/>
                            </a:schemeClr>
                          </a:solidFill>
                        </a:rPr>
                        <a:t>2</a:t>
                      </a:r>
                    </a:p>
                    <a:p>
                      <a:r>
                        <a:rPr lang="en-US" sz="1300" dirty="0" err="1" smtClean="0">
                          <a:solidFill>
                            <a:schemeClr val="tx1">
                              <a:lumMod val="75000"/>
                              <a:lumOff val="25000"/>
                            </a:schemeClr>
                          </a:solidFill>
                        </a:rPr>
                        <a:t>Yanjun</a:t>
                      </a:r>
                      <a:r>
                        <a:rPr lang="en-US" sz="1300" dirty="0" smtClean="0">
                          <a:solidFill>
                            <a:schemeClr val="tx1">
                              <a:lumMod val="75000"/>
                              <a:lumOff val="25000"/>
                            </a:schemeClr>
                          </a:solidFill>
                        </a:rPr>
                        <a:t> Zhao</a:t>
                      </a:r>
                      <a:r>
                        <a:rPr lang="en-US" sz="1300" baseline="30000" dirty="0" smtClean="0">
                          <a:solidFill>
                            <a:schemeClr val="tx1">
                              <a:lumMod val="75000"/>
                              <a:lumOff val="25000"/>
                            </a:schemeClr>
                          </a:solidFill>
                        </a:rPr>
                        <a:t>1</a:t>
                      </a:r>
                      <a:endParaRPr lang="en-US" sz="1300" dirty="0" smtClean="0">
                        <a:solidFill>
                          <a:schemeClr val="tx1">
                            <a:lumMod val="75000"/>
                            <a:lumOff val="25000"/>
                          </a:schemeClr>
                        </a:solidFill>
                      </a:endParaRPr>
                    </a:p>
                    <a:p>
                      <a:r>
                        <a:rPr lang="en-US" sz="1300" dirty="0" smtClean="0">
                          <a:solidFill>
                            <a:schemeClr val="tx1">
                              <a:lumMod val="75000"/>
                              <a:lumOff val="25000"/>
                            </a:schemeClr>
                          </a:solidFill>
                        </a:rPr>
                        <a:t>Nicholas Subtirelu</a:t>
                      </a:r>
                      <a:r>
                        <a:rPr lang="en-US" sz="1300" baseline="30000" dirty="0" smtClean="0">
                          <a:solidFill>
                            <a:schemeClr val="tx1">
                              <a:lumMod val="75000"/>
                              <a:lumOff val="25000"/>
                            </a:schemeClr>
                          </a:solidFill>
                        </a:rPr>
                        <a:t>1</a:t>
                      </a:r>
                      <a:endParaRPr lang="en-US" sz="1300" dirty="0" smtClean="0">
                        <a:solidFill>
                          <a:schemeClr val="tx1">
                            <a:lumMod val="75000"/>
                            <a:lumOff val="25000"/>
                          </a:schemeClr>
                        </a:solidFill>
                      </a:endParaRPr>
                    </a:p>
                    <a:p>
                      <a:r>
                        <a:rPr lang="en-US" sz="1300" dirty="0" smtClean="0">
                          <a:solidFill>
                            <a:schemeClr val="tx1">
                              <a:lumMod val="75000"/>
                              <a:lumOff val="25000"/>
                            </a:schemeClr>
                          </a:solidFill>
                        </a:rPr>
                        <a:t>Kristopher Kyle</a:t>
                      </a:r>
                      <a:r>
                        <a:rPr lang="en-US" sz="1300" baseline="30000" dirty="0" smtClean="0">
                          <a:solidFill>
                            <a:schemeClr val="tx1">
                              <a:lumMod val="75000"/>
                              <a:lumOff val="25000"/>
                            </a:schemeClr>
                          </a:solidFill>
                        </a:rPr>
                        <a:t>1</a:t>
                      </a:r>
                      <a:endParaRPr lang="en-US" sz="1300" dirty="0" smtClean="0">
                        <a:solidFill>
                          <a:schemeClr val="tx1">
                            <a:lumMod val="75000"/>
                            <a:lumOff val="25000"/>
                          </a:schemeClr>
                        </a:solidFill>
                      </a:endParaRPr>
                    </a:p>
                    <a:p>
                      <a:r>
                        <a:rPr lang="en-US" sz="1300" dirty="0" smtClean="0">
                          <a:solidFill>
                            <a:schemeClr val="tx1">
                              <a:lumMod val="75000"/>
                              <a:lumOff val="25000"/>
                            </a:schemeClr>
                          </a:solidFill>
                        </a:rPr>
                        <a:t>Jin Zhao</a:t>
                      </a:r>
                      <a:r>
                        <a:rPr lang="en-US" sz="1300" baseline="30000" dirty="0" smtClean="0">
                          <a:solidFill>
                            <a:schemeClr val="tx1">
                              <a:lumMod val="75000"/>
                              <a:lumOff val="25000"/>
                            </a:schemeClr>
                          </a:solidFill>
                        </a:rPr>
                        <a:t>1</a:t>
                      </a:r>
                      <a:endParaRPr lang="en-US" sz="1300" dirty="0" smtClean="0">
                        <a:solidFill>
                          <a:schemeClr val="tx1">
                            <a:lumMod val="75000"/>
                            <a:lumOff val="25000"/>
                          </a:schemeClr>
                        </a:solidFill>
                      </a:endParaRPr>
                    </a:p>
                    <a:p>
                      <a:endParaRPr lang="en-US" sz="1300" dirty="0" smtClean="0">
                        <a:solidFill>
                          <a:schemeClr val="tx1">
                            <a:lumMod val="75000"/>
                            <a:lumOff val="25000"/>
                          </a:schemeClr>
                        </a:solidFill>
                      </a:endParaRPr>
                    </a:p>
                  </a:txBody>
                  <a:tcPr>
                    <a:solidFill>
                      <a:schemeClr val="bg1"/>
                    </a:solidFill>
                  </a:tcPr>
                </a:tc>
                <a:tc>
                  <a:txBody>
                    <a:bodyPr/>
                    <a:lstStyle/>
                    <a:p>
                      <a:r>
                        <a:rPr lang="en-US" sz="1300" dirty="0" smtClean="0">
                          <a:solidFill>
                            <a:schemeClr val="tx1">
                              <a:lumMod val="75000"/>
                              <a:lumOff val="25000"/>
                            </a:schemeClr>
                          </a:solidFill>
                        </a:rPr>
                        <a:t>Human</a:t>
                      </a:r>
                      <a:r>
                        <a:rPr lang="en-US" sz="1300" baseline="0" dirty="0" smtClean="0">
                          <a:solidFill>
                            <a:schemeClr val="tx1">
                              <a:lumMod val="75000"/>
                              <a:lumOff val="25000"/>
                            </a:schemeClr>
                          </a:solidFill>
                        </a:rPr>
                        <a:t> Rights Data Analysis Group</a:t>
                      </a:r>
                    </a:p>
                    <a:p>
                      <a:r>
                        <a:rPr lang="en-US" sz="1300" baseline="0" dirty="0" err="1" smtClean="0">
                          <a:solidFill>
                            <a:schemeClr val="tx1">
                              <a:lumMod val="75000"/>
                              <a:lumOff val="25000"/>
                            </a:schemeClr>
                          </a:solidFill>
                        </a:rPr>
                        <a:t>Benetech</a:t>
                      </a:r>
                      <a:endParaRPr lang="en-US" sz="1300" baseline="0" dirty="0" smtClean="0">
                        <a:solidFill>
                          <a:schemeClr val="tx1">
                            <a:lumMod val="75000"/>
                            <a:lumOff val="25000"/>
                          </a:schemeClr>
                        </a:solidFill>
                      </a:endParaRPr>
                    </a:p>
                    <a:p>
                      <a:r>
                        <a:rPr lang="en-US" sz="1300" baseline="0" dirty="0" smtClean="0">
                          <a:solidFill>
                            <a:schemeClr val="tx1">
                              <a:lumMod val="75000"/>
                              <a:lumOff val="25000"/>
                            </a:schemeClr>
                          </a:solidFill>
                        </a:rPr>
                        <a:t>Resolve</a:t>
                      </a:r>
                    </a:p>
                    <a:p>
                      <a:r>
                        <a:rPr lang="en-US" sz="1300" baseline="0" dirty="0" smtClean="0">
                          <a:solidFill>
                            <a:schemeClr val="tx1">
                              <a:lumMod val="75000"/>
                              <a:lumOff val="25000"/>
                            </a:schemeClr>
                          </a:solidFill>
                        </a:rPr>
                        <a:t>Invisible Children</a:t>
                      </a:r>
                    </a:p>
                    <a:p>
                      <a:r>
                        <a:rPr lang="en-US" sz="1300" baseline="0" dirty="0" smtClean="0">
                          <a:solidFill>
                            <a:schemeClr val="tx1">
                              <a:lumMod val="75000"/>
                              <a:lumOff val="25000"/>
                            </a:schemeClr>
                          </a:solidFill>
                        </a:rPr>
                        <a:t>Nancy Marrelli</a:t>
                      </a:r>
                      <a:r>
                        <a:rPr lang="en-US" sz="1300" baseline="30000" dirty="0" smtClean="0">
                          <a:solidFill>
                            <a:schemeClr val="tx1">
                              <a:lumMod val="75000"/>
                              <a:lumOff val="25000"/>
                            </a:schemeClr>
                          </a:solidFill>
                        </a:rPr>
                        <a:t>5</a:t>
                      </a:r>
                    </a:p>
                    <a:p>
                      <a:r>
                        <a:rPr lang="en-US" sz="1300" baseline="0" dirty="0" smtClean="0">
                          <a:solidFill>
                            <a:schemeClr val="tx1">
                              <a:lumMod val="75000"/>
                              <a:lumOff val="25000"/>
                            </a:schemeClr>
                          </a:solidFill>
                        </a:rPr>
                        <a:t>Ben Kiernan</a:t>
                      </a:r>
                      <a:r>
                        <a:rPr lang="en-US" sz="1300" baseline="30000" dirty="0" smtClean="0">
                          <a:solidFill>
                            <a:schemeClr val="tx1">
                              <a:lumMod val="75000"/>
                              <a:lumOff val="25000"/>
                            </a:schemeClr>
                          </a:solidFill>
                        </a:rPr>
                        <a:t>6</a:t>
                      </a:r>
                    </a:p>
                    <a:p>
                      <a:r>
                        <a:rPr lang="en-US" sz="1300" baseline="0" dirty="0" smtClean="0">
                          <a:solidFill>
                            <a:schemeClr val="tx1">
                              <a:lumMod val="75000"/>
                              <a:lumOff val="25000"/>
                            </a:schemeClr>
                          </a:solidFill>
                        </a:rPr>
                        <a:t>Dan Jurafsky</a:t>
                      </a:r>
                      <a:r>
                        <a:rPr lang="en-US" sz="1300" baseline="30000" dirty="0" smtClean="0">
                          <a:solidFill>
                            <a:schemeClr val="tx1">
                              <a:lumMod val="75000"/>
                              <a:lumOff val="25000"/>
                            </a:schemeClr>
                          </a:solidFill>
                        </a:rPr>
                        <a:t>7</a:t>
                      </a:r>
                    </a:p>
                    <a:p>
                      <a:endParaRPr lang="en-US" sz="1300" dirty="0">
                        <a:solidFill>
                          <a:schemeClr val="tx1">
                            <a:lumMod val="75000"/>
                            <a:lumOff val="25000"/>
                          </a:schemeClr>
                        </a:solidFill>
                      </a:endParaRPr>
                    </a:p>
                  </a:txBody>
                  <a:tcPr>
                    <a:solidFill>
                      <a:schemeClr val="bg1"/>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lumMod val="75000"/>
                              <a:lumOff val="25000"/>
                            </a:schemeClr>
                          </a:solidFill>
                        </a:rPr>
                        <a:t>Georgia State University</a:t>
                      </a:r>
                      <a:r>
                        <a:rPr lang="en-US" sz="1200" i="1" baseline="30000" dirty="0" smtClean="0">
                          <a:solidFill>
                            <a:schemeClr val="tx1">
                              <a:lumMod val="75000"/>
                              <a:lumOff val="25000"/>
                            </a:schemeClr>
                          </a:solidFill>
                        </a:rPr>
                        <a:t>1</a:t>
                      </a:r>
                      <a:r>
                        <a:rPr lang="en-US" sz="1200" i="1" dirty="0" smtClean="0">
                          <a:solidFill>
                            <a:schemeClr val="tx1">
                              <a:lumMod val="75000"/>
                              <a:lumOff val="25000"/>
                            </a:schemeClr>
                          </a:solidFill>
                        </a:rPr>
                        <a:t>,</a:t>
                      </a:r>
                      <a:r>
                        <a:rPr lang="en-US" sz="1200" i="1" baseline="0" dirty="0" smtClean="0">
                          <a:solidFill>
                            <a:schemeClr val="tx1">
                              <a:lumMod val="75000"/>
                              <a:lumOff val="25000"/>
                            </a:schemeClr>
                          </a:solidFill>
                        </a:rPr>
                        <a:t> Western University</a:t>
                      </a:r>
                      <a:r>
                        <a:rPr lang="en-US" sz="1200" i="1" baseline="30000" dirty="0" smtClean="0">
                          <a:solidFill>
                            <a:schemeClr val="tx1">
                              <a:lumMod val="75000"/>
                              <a:lumOff val="25000"/>
                            </a:schemeClr>
                          </a:solidFill>
                        </a:rPr>
                        <a:t>2</a:t>
                      </a:r>
                      <a:r>
                        <a:rPr lang="en-US" sz="1200" i="1" baseline="0" dirty="0" smtClean="0">
                          <a:solidFill>
                            <a:schemeClr val="tx1">
                              <a:lumMod val="75000"/>
                              <a:lumOff val="25000"/>
                            </a:schemeClr>
                          </a:solidFill>
                        </a:rPr>
                        <a:t>, University of North Florida</a:t>
                      </a:r>
                      <a:r>
                        <a:rPr lang="en-US" sz="1200" i="1" baseline="30000" dirty="0" smtClean="0">
                          <a:solidFill>
                            <a:schemeClr val="tx1">
                              <a:lumMod val="75000"/>
                              <a:lumOff val="25000"/>
                            </a:schemeClr>
                          </a:solidFill>
                        </a:rPr>
                        <a:t>3</a:t>
                      </a:r>
                      <a:r>
                        <a:rPr lang="en-US" sz="1200" i="1" baseline="0" dirty="0" smtClean="0">
                          <a:solidFill>
                            <a:schemeClr val="tx1">
                              <a:lumMod val="75000"/>
                              <a:lumOff val="25000"/>
                            </a:schemeClr>
                          </a:solidFill>
                        </a:rPr>
                        <a:t>, Georgia Institute of Technology</a:t>
                      </a:r>
                      <a:r>
                        <a:rPr lang="en-US" sz="1200" i="1" baseline="30000" dirty="0" smtClean="0">
                          <a:solidFill>
                            <a:schemeClr val="tx1">
                              <a:lumMod val="75000"/>
                              <a:lumOff val="25000"/>
                            </a:schemeClr>
                          </a:solidFill>
                        </a:rPr>
                        <a:t>4</a:t>
                      </a:r>
                      <a:r>
                        <a:rPr lang="en-US" sz="1200" i="1" baseline="0" dirty="0" smtClean="0">
                          <a:solidFill>
                            <a:schemeClr val="tx1">
                              <a:lumMod val="75000"/>
                              <a:lumOff val="25000"/>
                            </a:schemeClr>
                          </a:solidFill>
                        </a:rPr>
                        <a:t>, Concordia University</a:t>
                      </a:r>
                      <a:r>
                        <a:rPr lang="en-US" sz="1200" i="1" baseline="30000" dirty="0" smtClean="0">
                          <a:solidFill>
                            <a:schemeClr val="tx1">
                              <a:lumMod val="75000"/>
                              <a:lumOff val="25000"/>
                            </a:schemeClr>
                          </a:solidFill>
                        </a:rPr>
                        <a:t>5</a:t>
                      </a:r>
                      <a:r>
                        <a:rPr lang="en-US" sz="1200" i="1" baseline="0" dirty="0" smtClean="0">
                          <a:solidFill>
                            <a:schemeClr val="tx1">
                              <a:lumMod val="75000"/>
                              <a:lumOff val="25000"/>
                            </a:schemeClr>
                          </a:solidFill>
                        </a:rPr>
                        <a:t>, Yale University</a:t>
                      </a:r>
                      <a:r>
                        <a:rPr lang="en-US" sz="1200" i="1" baseline="30000" dirty="0" smtClean="0">
                          <a:solidFill>
                            <a:schemeClr val="tx1">
                              <a:lumMod val="75000"/>
                              <a:lumOff val="25000"/>
                            </a:schemeClr>
                          </a:solidFill>
                        </a:rPr>
                        <a:t>6</a:t>
                      </a:r>
                      <a:r>
                        <a:rPr lang="en-US" sz="1200" i="1" baseline="0" dirty="0" smtClean="0">
                          <a:solidFill>
                            <a:schemeClr val="tx1">
                              <a:lumMod val="75000"/>
                              <a:lumOff val="25000"/>
                            </a:schemeClr>
                          </a:solidFill>
                        </a:rPr>
                        <a:t>, Stanford University</a:t>
                      </a:r>
                      <a:r>
                        <a:rPr lang="en-US" sz="1200" i="1" baseline="30000" dirty="0" smtClean="0">
                          <a:solidFill>
                            <a:schemeClr val="tx1">
                              <a:lumMod val="75000"/>
                              <a:lumOff val="25000"/>
                            </a:schemeClr>
                          </a:solidFill>
                        </a:rPr>
                        <a:t>7</a:t>
                      </a:r>
                      <a:r>
                        <a:rPr lang="en-US" sz="1200" i="1" baseline="0" dirty="0" smtClean="0">
                          <a:solidFill>
                            <a:schemeClr val="tx1">
                              <a:lumMod val="75000"/>
                              <a:lumOff val="25000"/>
                            </a:schemeClr>
                          </a:solidFill>
                        </a:rPr>
                        <a:t>, Xerox Research Centre Europe </a:t>
                      </a:r>
                      <a:r>
                        <a:rPr lang="en-US" sz="1200" i="1" baseline="30000" dirty="0" smtClean="0">
                          <a:solidFill>
                            <a:schemeClr val="tx1">
                              <a:lumMod val="75000"/>
                              <a:lumOff val="25000"/>
                            </a:schemeClr>
                          </a:solidFill>
                        </a:rPr>
                        <a:t>8</a:t>
                      </a:r>
                      <a:r>
                        <a:rPr lang="en-US" sz="1200" i="1" baseline="0" dirty="0" smtClean="0">
                          <a:solidFill>
                            <a:schemeClr val="tx1">
                              <a:lumMod val="75000"/>
                              <a:lumOff val="25000"/>
                            </a:schemeClr>
                          </a:solidFill>
                        </a:rPr>
                        <a:t>, EUSES Consortium</a:t>
                      </a:r>
                      <a:r>
                        <a:rPr lang="en-US" sz="1200" i="1" baseline="30000" dirty="0" smtClean="0">
                          <a:solidFill>
                            <a:schemeClr val="tx1">
                              <a:lumMod val="75000"/>
                              <a:lumOff val="25000"/>
                            </a:schemeClr>
                          </a:solidFill>
                        </a:rPr>
                        <a:t>9</a:t>
                      </a:r>
                    </a:p>
                    <a:p>
                      <a:endParaRPr lang="en-US" sz="1200" i="1" baseline="30000" dirty="0">
                        <a:solidFill>
                          <a:schemeClr val="tx1">
                            <a:lumMod val="75000"/>
                            <a:lumOff val="25000"/>
                          </a:schemeClr>
                        </a:solidFill>
                      </a:endParaRPr>
                    </a:p>
                  </a:txBody>
                  <a:tcPr>
                    <a:solidFill>
                      <a:schemeClr val="bg1"/>
                    </a:solidFill>
                  </a:tcPr>
                </a:tc>
                <a:tc hMerge="1">
                  <a:txBody>
                    <a:bodyPr/>
                    <a:lstStyle/>
                    <a:p>
                      <a:endParaRPr lang="en-US" sz="1400" dirty="0">
                        <a:solidFill>
                          <a:schemeClr val="tx1"/>
                        </a:solidFill>
                      </a:endParaRPr>
                    </a:p>
                  </a:txBody>
                  <a:tcPr>
                    <a:solidFill>
                      <a:schemeClr val="bg1"/>
                    </a:solidFill>
                  </a:tcPr>
                </a:tc>
              </a:tr>
            </a:tbl>
          </a:graphicData>
        </a:graphic>
      </p:graphicFrame>
      <p:cxnSp>
        <p:nvCxnSpPr>
          <p:cNvPr id="14" name="Straight Connector 13"/>
          <p:cNvCxnSpPr/>
          <p:nvPr/>
        </p:nvCxnSpPr>
        <p:spPr>
          <a:xfrm>
            <a:off x="1219200" y="400050"/>
            <a:ext cx="0" cy="6610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3000" y="0"/>
            <a:ext cx="0" cy="6274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97442" y="1788160"/>
            <a:ext cx="0" cy="506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1242" y="1112552"/>
            <a:ext cx="0" cy="58978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57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139"/>
            <a:ext cx="8229600" cy="706216"/>
          </a:xfrm>
        </p:spPr>
        <p:txBody>
          <a:bodyPr>
            <a:normAutofit fontScale="90000"/>
          </a:bodyPr>
          <a:lstStyle/>
          <a:p>
            <a:pPr>
              <a:buClr>
                <a:srgbClr val="4F2683"/>
              </a:buClr>
              <a:buSzPct val="50000"/>
            </a:pPr>
            <a:r>
              <a:rPr lang="en-US" altLang="zh-CN" dirty="0"/>
              <a:t>Keyphrases Map Visualization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917519"/>
            <a:ext cx="8914971" cy="5073691"/>
          </a:xfrm>
          <a:prstGeom prst="rect">
            <a:avLst/>
          </a:prstGeom>
        </p:spPr>
      </p:pic>
      <p:sp>
        <p:nvSpPr>
          <p:cNvPr id="4" name="Rectangle 3"/>
          <p:cNvSpPr/>
          <p:nvPr/>
        </p:nvSpPr>
        <p:spPr>
          <a:xfrm>
            <a:off x="58470" y="930595"/>
            <a:ext cx="1578634" cy="5060615"/>
          </a:xfrm>
          <a:prstGeom prst="rect">
            <a:avLst/>
          </a:prstGeom>
          <a:noFill/>
          <a:ln>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7480349" y="930595"/>
            <a:ext cx="1536222" cy="5060615"/>
          </a:xfrm>
          <a:prstGeom prst="rect">
            <a:avLst/>
          </a:prstGeom>
          <a:noFill/>
          <a:ln>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Box 6"/>
          <p:cNvSpPr txBox="1"/>
          <p:nvPr/>
        </p:nvSpPr>
        <p:spPr>
          <a:xfrm>
            <a:off x="101600" y="5421607"/>
            <a:ext cx="1623424" cy="369332"/>
          </a:xfrm>
          <a:prstGeom prst="rect">
            <a:avLst/>
          </a:prstGeom>
          <a:solidFill>
            <a:schemeClr val="bg1"/>
          </a:solidFill>
        </p:spPr>
        <p:txBody>
          <a:bodyPr wrap="none" rtlCol="0">
            <a:spAutoFit/>
          </a:bodyPr>
          <a:lstStyle/>
          <a:p>
            <a:r>
              <a:rPr lang="en-US" dirty="0" smtClean="0">
                <a:solidFill>
                  <a:srgbClr val="FF0000"/>
                </a:solidFill>
              </a:rPr>
              <a:t>Entity selection</a:t>
            </a:r>
            <a:endParaRPr lang="en-CA" dirty="0">
              <a:solidFill>
                <a:srgbClr val="FF0000"/>
              </a:solidFill>
            </a:endParaRPr>
          </a:p>
        </p:txBody>
      </p:sp>
      <p:sp>
        <p:nvSpPr>
          <p:cNvPr id="8" name="TextBox 7"/>
          <p:cNvSpPr txBox="1"/>
          <p:nvPr/>
        </p:nvSpPr>
        <p:spPr>
          <a:xfrm>
            <a:off x="7413270" y="4395695"/>
            <a:ext cx="1633781" cy="369332"/>
          </a:xfrm>
          <a:prstGeom prst="rect">
            <a:avLst/>
          </a:prstGeom>
          <a:solidFill>
            <a:schemeClr val="bg1"/>
          </a:solidFill>
        </p:spPr>
        <p:txBody>
          <a:bodyPr wrap="none" rtlCol="0">
            <a:spAutoFit/>
          </a:bodyPr>
          <a:lstStyle/>
          <a:p>
            <a:r>
              <a:rPr lang="en-US" dirty="0" smtClean="0">
                <a:solidFill>
                  <a:srgbClr val="FF0000"/>
                </a:solidFill>
              </a:rPr>
              <a:t>Key phrases list</a:t>
            </a:r>
            <a:endParaRPr lang="en-CA" dirty="0">
              <a:solidFill>
                <a:srgbClr val="FF0000"/>
              </a:solidFill>
            </a:endParaRPr>
          </a:p>
        </p:txBody>
      </p:sp>
      <p:sp>
        <p:nvSpPr>
          <p:cNvPr id="9" name="TextBox 8"/>
          <p:cNvSpPr txBox="1"/>
          <p:nvPr/>
        </p:nvSpPr>
        <p:spPr>
          <a:xfrm>
            <a:off x="4664974" y="4374935"/>
            <a:ext cx="1499554" cy="646331"/>
          </a:xfrm>
          <a:prstGeom prst="rect">
            <a:avLst/>
          </a:prstGeom>
          <a:solidFill>
            <a:schemeClr val="bg1"/>
          </a:solidFill>
        </p:spPr>
        <p:txBody>
          <a:bodyPr wrap="none" rtlCol="0">
            <a:spAutoFit/>
          </a:bodyPr>
          <a:lstStyle/>
          <a:p>
            <a:r>
              <a:rPr lang="en-US" dirty="0" smtClean="0">
                <a:solidFill>
                  <a:srgbClr val="FF0000"/>
                </a:solidFill>
              </a:rPr>
              <a:t>Determine </a:t>
            </a:r>
          </a:p>
          <a:p>
            <a:r>
              <a:rPr lang="en-US" dirty="0" smtClean="0">
                <a:solidFill>
                  <a:srgbClr val="FF0000"/>
                </a:solidFill>
              </a:rPr>
              <a:t>Node Position</a:t>
            </a:r>
            <a:endParaRPr lang="en-CA" dirty="0">
              <a:solidFill>
                <a:srgbClr val="FF0000"/>
              </a:solidFill>
            </a:endParaRPr>
          </a:p>
        </p:txBody>
      </p:sp>
      <p:cxnSp>
        <p:nvCxnSpPr>
          <p:cNvPr id="22" name="Straight Arrow Connector 21"/>
          <p:cNvCxnSpPr/>
          <p:nvPr/>
        </p:nvCxnSpPr>
        <p:spPr>
          <a:xfrm>
            <a:off x="6228272" y="1093256"/>
            <a:ext cx="379562" cy="425569"/>
          </a:xfrm>
          <a:prstGeom prst="straightConnector1">
            <a:avLst/>
          </a:prstGeom>
          <a:ln w="4445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220693" y="3054134"/>
            <a:ext cx="0" cy="732287"/>
          </a:xfrm>
          <a:prstGeom prst="straightConnector1">
            <a:avLst/>
          </a:prstGeom>
          <a:ln w="4445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418053" y="5208822"/>
            <a:ext cx="379562" cy="425569"/>
          </a:xfrm>
          <a:prstGeom prst="straightConnector1">
            <a:avLst/>
          </a:prstGeom>
          <a:ln w="4445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1902604" y="3865169"/>
            <a:ext cx="379562" cy="689045"/>
          </a:xfrm>
          <a:prstGeom prst="straightConnector1">
            <a:avLst/>
          </a:prstGeom>
          <a:ln w="4445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302664" y="4374935"/>
            <a:ext cx="362310" cy="2817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4167134" y="5991210"/>
            <a:ext cx="708133" cy="0"/>
          </a:xfrm>
          <a:prstGeom prst="straightConnector1">
            <a:avLst/>
          </a:prstGeom>
          <a:ln w="4445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a:stretch>
            <a:fillRect/>
          </a:stretch>
        </p:blipFill>
        <p:spPr>
          <a:xfrm>
            <a:off x="8317230" y="0"/>
            <a:ext cx="826770" cy="895350"/>
          </a:xfrm>
          <a:prstGeom prst="rect">
            <a:avLst/>
          </a:prstGeom>
        </p:spPr>
      </p:pic>
    </p:spTree>
    <p:extLst>
      <p:ext uri="{BB962C8B-B14F-4D97-AF65-F5344CB8AC3E}">
        <p14:creationId xmlns:p14="http://schemas.microsoft.com/office/powerpoint/2010/main" val="259709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AutoShape 4" descr="Inline image 5"/>
          <p:cNvSpPr>
            <a:spLocks noChangeAspect="1" noChangeArrowheads="1"/>
          </p:cNvSpPr>
          <p:nvPr/>
        </p:nvSpPr>
        <p:spPr bwMode="auto">
          <a:xfrm>
            <a:off x="307991" y="-3962398"/>
            <a:ext cx="10106025" cy="857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nline image 5"/>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2809"/>
            <a:ext cx="8801100" cy="596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a:stretch>
            <a:fillRect/>
          </a:stretch>
        </p:blipFill>
        <p:spPr>
          <a:xfrm>
            <a:off x="8317230" y="0"/>
            <a:ext cx="826770" cy="895350"/>
          </a:xfrm>
          <a:prstGeom prst="rect">
            <a:avLst/>
          </a:prstGeom>
        </p:spPr>
      </p:pic>
    </p:spTree>
    <p:extLst>
      <p:ext uri="{BB962C8B-B14F-4D97-AF65-F5344CB8AC3E}">
        <p14:creationId xmlns:p14="http://schemas.microsoft.com/office/powerpoint/2010/main" val="387045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kumimoji="1" lang="zh-CN" altLang="en-US" dirty="0"/>
          </a:p>
        </p:txBody>
      </p:sp>
      <p:sp>
        <p:nvSpPr>
          <p:cNvPr id="5" name="Title 1"/>
          <p:cNvSpPr>
            <a:spLocks noGrp="1"/>
          </p:cNvSpPr>
          <p:nvPr>
            <p:ph type="title"/>
          </p:nvPr>
        </p:nvSpPr>
        <p:spPr>
          <a:xfrm>
            <a:off x="457200" y="2895600"/>
            <a:ext cx="8229600" cy="706216"/>
          </a:xfrm>
        </p:spPr>
        <p:txBody>
          <a:bodyPr>
            <a:normAutofit fontScale="90000"/>
          </a:bodyPr>
          <a:lstStyle/>
          <a:p>
            <a:pPr>
              <a:buClr>
                <a:srgbClr val="4F2683"/>
              </a:buClr>
              <a:buSzPct val="50000"/>
            </a:pPr>
            <a:r>
              <a:rPr lang="en-US" altLang="zh-CN" dirty="0" smtClean="0">
                <a:hlinkClick r:id="rId2"/>
              </a:rPr>
              <a:t>YouTube video of the </a:t>
            </a:r>
            <a:r>
              <a:rPr lang="en-US" altLang="zh-CN" dirty="0" err="1" smtClean="0">
                <a:hlinkClick r:id="rId2"/>
              </a:rPr>
              <a:t>Keyphrases</a:t>
            </a:r>
            <a:r>
              <a:rPr lang="en-US" altLang="zh-CN" dirty="0" smtClean="0">
                <a:hlinkClick r:id="rId2"/>
              </a:rPr>
              <a:t> Map</a:t>
            </a:r>
            <a:endParaRPr lang="en-US" altLang="zh-CN" dirty="0"/>
          </a:p>
        </p:txBody>
      </p:sp>
    </p:spTree>
    <p:extLst>
      <p:ext uri="{BB962C8B-B14F-4D97-AF65-F5344CB8AC3E}">
        <p14:creationId xmlns:p14="http://schemas.microsoft.com/office/powerpoint/2010/main" val="2054940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40"/>
            <a:ext cx="8229600" cy="1143000"/>
          </a:xfrm>
        </p:spPr>
        <p:txBody>
          <a:bodyPr>
            <a:normAutofit/>
          </a:bodyPr>
          <a:lstStyle/>
          <a:p>
            <a:pPr>
              <a:buClr>
                <a:srgbClr val="4F2683"/>
              </a:buClr>
              <a:buSzPct val="50000"/>
            </a:pPr>
            <a:r>
              <a:rPr lang="en-US" altLang="zh-CN" sz="3800" dirty="0" smtClean="0"/>
              <a:t>Supporting Big Data Analysis</a:t>
            </a:r>
            <a:endParaRPr lang="en-US" altLang="zh-CN" sz="3800" dirty="0"/>
          </a:p>
        </p:txBody>
      </p:sp>
      <p:graphicFrame>
        <p:nvGraphicFramePr>
          <p:cNvPr id="3" name="Diagram 2"/>
          <p:cNvGraphicFramePr/>
          <p:nvPr>
            <p:extLst>
              <p:ext uri="{D42A27DB-BD31-4B8C-83A1-F6EECF244321}">
                <p14:modId xmlns:p14="http://schemas.microsoft.com/office/powerpoint/2010/main" val="4031034693"/>
              </p:ext>
            </p:extLst>
          </p:nvPr>
        </p:nvGraphicFramePr>
        <p:xfrm>
          <a:off x="1356360" y="1209443"/>
          <a:ext cx="6644640"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5262880"/>
            <a:ext cx="9144000" cy="1143000"/>
          </a:xfrm>
          <a:prstGeom prst="rect">
            <a:avLst/>
          </a:prstGeom>
        </p:spPr>
        <p:txBody>
          <a:bodyPr vert="horz" lIns="91432" tIns="45716" rIns="91432" bIns="45716" rtlCol="0" anchor="ctr">
            <a:noAutofit/>
          </a:bodyPr>
          <a:lstStyle>
            <a:lvl1pPr algn="ctr" defTabSz="457161" rtl="0" eaLnBrk="1" latinLnBrk="0" hangingPunct="1">
              <a:spcBef>
                <a:spcPct val="0"/>
              </a:spcBef>
              <a:buNone/>
              <a:defRPr sz="4400" kern="1200">
                <a:solidFill>
                  <a:schemeClr val="tx1"/>
                </a:solidFill>
                <a:latin typeface="+mj-lt"/>
                <a:ea typeface="+mj-ea"/>
                <a:cs typeface="+mj-cs"/>
              </a:defRPr>
            </a:lvl1pPr>
          </a:lstStyle>
          <a:p>
            <a:pPr algn="l"/>
            <a:r>
              <a:rPr lang="en-US" sz="2400" u="sng" dirty="0" smtClean="0"/>
              <a:t>Our Methodology</a:t>
            </a:r>
            <a:r>
              <a:rPr lang="en-US" sz="2400" dirty="0" smtClean="0"/>
              <a:t>: </a:t>
            </a:r>
            <a:r>
              <a:rPr lang="en-US" sz="2400" b="1" dirty="0" smtClean="0">
                <a:solidFill>
                  <a:srgbClr val="7030A0"/>
                </a:solidFill>
              </a:rPr>
              <a:t>User-Centered Development </a:t>
            </a:r>
            <a:r>
              <a:rPr lang="en-US" sz="2400" dirty="0" smtClean="0"/>
              <a:t>and </a:t>
            </a:r>
            <a:r>
              <a:rPr lang="en-US" sz="2400" b="1" dirty="0" smtClean="0">
                <a:solidFill>
                  <a:srgbClr val="7030A0"/>
                </a:solidFill>
              </a:rPr>
              <a:t>User Experience Research</a:t>
            </a:r>
            <a:endParaRPr lang="en-US" sz="2400" b="1" dirty="0">
              <a:solidFill>
                <a:srgbClr val="7030A0"/>
              </a:solidFill>
            </a:endParaRPr>
          </a:p>
        </p:txBody>
      </p:sp>
      <p:pic>
        <p:nvPicPr>
          <p:cNvPr id="7" name="Picture 6"/>
          <p:cNvPicPr>
            <a:picLocks noChangeAspect="1"/>
          </p:cNvPicPr>
          <p:nvPr/>
        </p:nvPicPr>
        <p:blipFill>
          <a:blip r:embed="rId8"/>
          <a:stretch>
            <a:fillRect/>
          </a:stretch>
        </p:blipFill>
        <p:spPr>
          <a:xfrm>
            <a:off x="8317230" y="0"/>
            <a:ext cx="826770" cy="895350"/>
          </a:xfrm>
          <a:prstGeom prst="rect">
            <a:avLst/>
          </a:prstGeom>
        </p:spPr>
      </p:pic>
    </p:spTree>
    <p:extLst>
      <p:ext uri="{BB962C8B-B14F-4D97-AF65-F5344CB8AC3E}">
        <p14:creationId xmlns:p14="http://schemas.microsoft.com/office/powerpoint/2010/main" val="30356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normAutofit lnSpcReduction="10000"/>
          </a:bodyPr>
          <a:lstStyle/>
          <a:p>
            <a:r>
              <a:rPr lang="en-US" dirty="0" smtClean="0"/>
              <a:t>Interview and questionnaire participants; Kim </a:t>
            </a:r>
            <a:r>
              <a:rPr lang="en-US" dirty="0"/>
              <a:t>Moore </a:t>
            </a:r>
            <a:r>
              <a:rPr lang="en-US" dirty="0" smtClean="0"/>
              <a:t>and Eve-</a:t>
            </a:r>
            <a:r>
              <a:rPr lang="en-US" dirty="0" err="1" smtClean="0"/>
              <a:t>Lyne</a:t>
            </a:r>
            <a:r>
              <a:rPr lang="en-US" dirty="0" smtClean="0"/>
              <a:t> </a:t>
            </a:r>
            <a:r>
              <a:rPr lang="en-US" dirty="0" err="1"/>
              <a:t>Cayouette</a:t>
            </a:r>
            <a:r>
              <a:rPr lang="en-US" dirty="0"/>
              <a:t> </a:t>
            </a:r>
            <a:r>
              <a:rPr lang="en-US" dirty="0" smtClean="0"/>
              <a:t>Ashby</a:t>
            </a:r>
          </a:p>
          <a:p>
            <a:endParaRPr lang="en-US" dirty="0"/>
          </a:p>
          <a:p>
            <a:pPr marL="0" indent="0" defTabSz="914400">
              <a:spcBef>
                <a:spcPts val="0"/>
              </a:spcBef>
              <a:buNone/>
              <a:defRPr/>
            </a:pPr>
            <a:r>
              <a:rPr lang="en-US" u="sng" dirty="0" smtClean="0"/>
              <a:t>Project Members</a:t>
            </a:r>
            <a:r>
              <a:rPr lang="en-US" dirty="0" smtClean="0"/>
              <a:t>: </a:t>
            </a:r>
            <a:r>
              <a:rPr lang="en-US" altLang="zh-CN" dirty="0"/>
              <a:t>Lindsay </a:t>
            </a:r>
            <a:r>
              <a:rPr lang="en-US" altLang="zh-CN" dirty="0" smtClean="0"/>
              <a:t>Baker, </a:t>
            </a:r>
            <a:r>
              <a:rPr lang="en-US" altLang="zh-CN" dirty="0" err="1" smtClean="0"/>
              <a:t>Isioma</a:t>
            </a:r>
            <a:r>
              <a:rPr lang="en-US" altLang="zh-CN" dirty="0" smtClean="0"/>
              <a:t> </a:t>
            </a:r>
            <a:r>
              <a:rPr lang="en-US" altLang="zh-CN" dirty="0" err="1" smtClean="0"/>
              <a:t>Eluenze</a:t>
            </a:r>
            <a:endParaRPr lang="en-US" altLang="zh-CN" dirty="0"/>
          </a:p>
          <a:p>
            <a:pPr marL="0" indent="0" defTabSz="914400">
              <a:spcBef>
                <a:spcPts val="0"/>
              </a:spcBef>
              <a:buNone/>
              <a:defRPr/>
            </a:pPr>
            <a:r>
              <a:rPr lang="en-US" altLang="zh-CN" dirty="0"/>
              <a:t>Steven </a:t>
            </a:r>
            <a:r>
              <a:rPr lang="en-US" altLang="zh-CN" dirty="0" smtClean="0"/>
              <a:t>High, Jillian </a:t>
            </a:r>
            <a:r>
              <a:rPr lang="en-US" altLang="zh-CN" dirty="0"/>
              <a:t>R. </a:t>
            </a:r>
            <a:r>
              <a:rPr lang="en-US" altLang="zh-CN" dirty="0" err="1" smtClean="0"/>
              <a:t>Kavanaugh</a:t>
            </a:r>
            <a:r>
              <a:rPr lang="en-US" altLang="zh-CN" dirty="0" smtClean="0"/>
              <a:t>, Tatiana </a:t>
            </a:r>
            <a:r>
              <a:rPr lang="en-US" altLang="zh-CN" dirty="0" err="1" smtClean="0"/>
              <a:t>Lukoianova</a:t>
            </a:r>
            <a:r>
              <a:rPr lang="en-US" altLang="zh-CN" dirty="0" smtClean="0"/>
              <a:t>, </a:t>
            </a:r>
            <a:r>
              <a:rPr lang="en-US" altLang="zh-CN" dirty="0"/>
              <a:t>Yan </a:t>
            </a:r>
            <a:r>
              <a:rPr lang="en-US" altLang="zh-CN" dirty="0" err="1" smtClean="0"/>
              <a:t>Luo</a:t>
            </a:r>
            <a:r>
              <a:rPr lang="en-US" altLang="zh-CN" dirty="0" smtClean="0"/>
              <a:t>, Mary </a:t>
            </a:r>
            <a:r>
              <a:rPr lang="en-US" altLang="zh-CN" dirty="0"/>
              <a:t>Beth </a:t>
            </a:r>
            <a:r>
              <a:rPr lang="en-US" altLang="zh-CN" dirty="0" err="1" smtClean="0"/>
              <a:t>Rosson</a:t>
            </a:r>
            <a:r>
              <a:rPr lang="en-US" altLang="zh-CN" dirty="0" smtClean="0"/>
              <a:t>, </a:t>
            </a:r>
            <a:r>
              <a:rPr lang="en-US" altLang="zh-CN" dirty="0"/>
              <a:t>Agnes </a:t>
            </a:r>
            <a:r>
              <a:rPr lang="en-US" altLang="zh-CN" dirty="0" err="1" smtClean="0"/>
              <a:t>Sandor</a:t>
            </a:r>
            <a:r>
              <a:rPr lang="en-US" altLang="zh-CN" dirty="0" smtClean="0"/>
              <a:t>, </a:t>
            </a:r>
            <a:r>
              <a:rPr lang="en-US" altLang="zh-CN" dirty="0" err="1" smtClean="0"/>
              <a:t>Xueheng</a:t>
            </a:r>
            <a:r>
              <a:rPr lang="en-US" altLang="zh-CN" dirty="0" smtClean="0"/>
              <a:t> </a:t>
            </a:r>
            <a:r>
              <a:rPr lang="en-US" altLang="zh-CN" dirty="0"/>
              <a:t>(Vicky) </a:t>
            </a:r>
            <a:r>
              <a:rPr lang="en-US" altLang="zh-CN" dirty="0" smtClean="0"/>
              <a:t>Yan</a:t>
            </a:r>
            <a:endParaRPr lang="en-US" altLang="zh-CN" dirty="0">
              <a:solidFill>
                <a:schemeClr val="tx1">
                  <a:lumMod val="75000"/>
                  <a:lumOff val="25000"/>
                </a:schemeClr>
              </a:solidFill>
            </a:endParaRPr>
          </a:p>
          <a:p>
            <a:pPr marL="0" indent="0">
              <a:buNone/>
            </a:pPr>
            <a:r>
              <a:rPr lang="en-US" dirty="0"/>
              <a:t/>
            </a:r>
            <a:br>
              <a:rPr lang="en-US" dirty="0"/>
            </a:br>
            <a:endParaRPr lang="en-US" dirty="0"/>
          </a:p>
        </p:txBody>
      </p:sp>
      <p:pic>
        <p:nvPicPr>
          <p:cNvPr id="4" name="Picture 4" descr="SSHRC'S official visual identif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 y="5274945"/>
            <a:ext cx="8778240" cy="396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317230" y="0"/>
            <a:ext cx="826770" cy="895350"/>
          </a:xfrm>
          <a:prstGeom prst="rect">
            <a:avLst/>
          </a:prstGeom>
        </p:spPr>
      </p:pic>
    </p:spTree>
    <p:extLst>
      <p:ext uri="{BB962C8B-B14F-4D97-AF65-F5344CB8AC3E}">
        <p14:creationId xmlns:p14="http://schemas.microsoft.com/office/powerpoint/2010/main" val="412682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miller47\Documents\Conferences + Presentations\acla\1910censuscard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590356" cy="1915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miller47\Documents\Conferences + Presentations\acla\Hollerith.Patent.18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52400"/>
            <a:ext cx="1371186" cy="2454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87402" y="2474037"/>
            <a:ext cx="1322798" cy="215444"/>
          </a:xfrm>
          <a:prstGeom prst="rect">
            <a:avLst/>
          </a:prstGeom>
          <a:solidFill>
            <a:schemeClr val="bg1"/>
          </a:solidFill>
        </p:spPr>
        <p:txBody>
          <a:bodyPr wrap="none" rtlCol="0">
            <a:spAutoFit/>
          </a:bodyPr>
          <a:lstStyle/>
          <a:p>
            <a:r>
              <a:rPr lang="en-US" sz="800" dirty="0" smtClean="0"/>
              <a:t>Sources: US Patent  395793</a:t>
            </a:r>
            <a:endParaRPr lang="en-US" sz="800" dirty="0"/>
          </a:p>
        </p:txBody>
      </p:sp>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737" y="152400"/>
            <a:ext cx="3657063" cy="24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391400" y="2527756"/>
            <a:ext cx="1845377" cy="215444"/>
          </a:xfrm>
          <a:prstGeom prst="rect">
            <a:avLst/>
          </a:prstGeom>
          <a:noFill/>
        </p:spPr>
        <p:txBody>
          <a:bodyPr wrap="none" rtlCol="0">
            <a:spAutoFit/>
          </a:bodyPr>
          <a:lstStyle/>
          <a:p>
            <a:r>
              <a:rPr lang="en-US" sz="800" dirty="0" smtClean="0"/>
              <a:t>Source: Smithsonian </a:t>
            </a:r>
            <a:r>
              <a:rPr lang="en-US" sz="800" dirty="0" err="1" smtClean="0"/>
              <a:t>Lemelson</a:t>
            </a:r>
            <a:r>
              <a:rPr lang="en-US" sz="800" dirty="0" smtClean="0"/>
              <a:t> Archive,</a:t>
            </a:r>
            <a:endParaRPr lang="en-US" sz="800" dirty="0"/>
          </a:p>
        </p:txBody>
      </p:sp>
      <p:sp>
        <p:nvSpPr>
          <p:cNvPr id="11" name="TextBox 10"/>
          <p:cNvSpPr txBox="1"/>
          <p:nvPr/>
        </p:nvSpPr>
        <p:spPr>
          <a:xfrm>
            <a:off x="7851644" y="6642556"/>
            <a:ext cx="1285929" cy="215444"/>
          </a:xfrm>
          <a:prstGeom prst="rect">
            <a:avLst/>
          </a:prstGeom>
          <a:solidFill>
            <a:schemeClr val="bg1"/>
          </a:solidFill>
        </p:spPr>
        <p:txBody>
          <a:bodyPr wrap="none" rtlCol="0">
            <a:spAutoFit/>
          </a:bodyPr>
          <a:lstStyle/>
          <a:p>
            <a:r>
              <a:rPr lang="en-US" sz="800" dirty="0" smtClean="0"/>
              <a:t>Source: US Patent 661,619</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847976"/>
            <a:ext cx="2362200" cy="383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819400"/>
            <a:ext cx="3724034" cy="134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2765" y="4572001"/>
            <a:ext cx="379492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14243" y="6642556"/>
            <a:ext cx="1388522" cy="215444"/>
          </a:xfrm>
          <a:prstGeom prst="rect">
            <a:avLst/>
          </a:prstGeom>
          <a:solidFill>
            <a:schemeClr val="bg1"/>
          </a:solidFill>
        </p:spPr>
        <p:txBody>
          <a:bodyPr wrap="none" rtlCol="0">
            <a:spAutoFit/>
          </a:bodyPr>
          <a:lstStyle/>
          <a:p>
            <a:r>
              <a:rPr lang="en-US" sz="800" dirty="0" smtClean="0"/>
              <a:t>Source: US. Patent 2,690,913</a:t>
            </a:r>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922309"/>
            <a:ext cx="2390044" cy="378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32889" y="2514600"/>
            <a:ext cx="760144" cy="215444"/>
          </a:xfrm>
          <a:prstGeom prst="rect">
            <a:avLst/>
          </a:prstGeom>
          <a:solidFill>
            <a:schemeClr val="bg1"/>
          </a:solidFill>
        </p:spPr>
        <p:txBody>
          <a:bodyPr wrap="none" rtlCol="0">
            <a:spAutoFit/>
          </a:bodyPr>
          <a:lstStyle/>
          <a:p>
            <a:r>
              <a:rPr lang="en-US" sz="800" dirty="0" smtClean="0"/>
              <a:t>Source: NARA</a:t>
            </a:r>
            <a:endParaRPr lang="en-US" sz="800" dirty="0"/>
          </a:p>
        </p:txBody>
      </p:sp>
      <p:pic>
        <p:nvPicPr>
          <p:cNvPr id="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a:off x="6477000" y="3962400"/>
            <a:ext cx="0" cy="268015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0332" y="1806476"/>
            <a:ext cx="8611268" cy="3139321"/>
          </a:xfrm>
          <a:prstGeom prst="rect">
            <a:avLst/>
          </a:prstGeom>
          <a:solidFill>
            <a:schemeClr val="bg1">
              <a:alpha val="92000"/>
            </a:schemeClr>
          </a:solidFill>
          <a:ln>
            <a:solidFill>
              <a:srgbClr val="0039A6"/>
            </a:solidFill>
          </a:ln>
        </p:spPr>
        <p:txBody>
          <a:bodyPr wrap="square" rtlCol="0">
            <a:spAutoFit/>
          </a:bodyPr>
          <a:lstStyle/>
          <a:p>
            <a:r>
              <a:rPr lang="en-US" b="1" dirty="0" smtClean="0">
                <a:solidFill>
                  <a:srgbClr val="0039A6"/>
                </a:solidFill>
              </a:rPr>
              <a:t>I</a:t>
            </a:r>
            <a:r>
              <a:rPr lang="en-US" b="1" dirty="0">
                <a:solidFill>
                  <a:srgbClr val="0039A6"/>
                </a:solidFill>
              </a:rPr>
              <a:t>. Context &amp; Challenge</a:t>
            </a:r>
          </a:p>
          <a:p>
            <a:pPr marL="342900" indent="-342900">
              <a:buAutoNum type="arabicPeriod"/>
            </a:pPr>
            <a:r>
              <a:rPr lang="en-US" dirty="0"/>
              <a:t>Human rights violations information is buried in </a:t>
            </a:r>
            <a:r>
              <a:rPr lang="en-US" i="1" dirty="0">
                <a:solidFill>
                  <a:srgbClr val="0039A6"/>
                </a:solidFill>
              </a:rPr>
              <a:t>heterogeneous natural language </a:t>
            </a:r>
            <a:r>
              <a:rPr lang="en-US" dirty="0"/>
              <a:t>produced during and after events of interest by victims, perpetrators, witnesses, and analysts.</a:t>
            </a:r>
          </a:p>
          <a:p>
            <a:pPr marL="342900" indent="-342900">
              <a:buAutoNum type="arabicPeriod"/>
            </a:pPr>
            <a:r>
              <a:rPr lang="en-US" dirty="0"/>
              <a:t>The data is stored in a </a:t>
            </a:r>
            <a:r>
              <a:rPr lang="en-US" i="1" dirty="0">
                <a:solidFill>
                  <a:srgbClr val="0039A6"/>
                </a:solidFill>
              </a:rPr>
              <a:t>variety of platforms, systems, languages, and formats</a:t>
            </a:r>
            <a:r>
              <a:rPr lang="en-US" dirty="0"/>
              <a:t>.</a:t>
            </a:r>
          </a:p>
          <a:p>
            <a:pPr marL="342900" indent="-342900">
              <a:buAutoNum type="arabicPeriod"/>
            </a:pPr>
            <a:r>
              <a:rPr lang="en-US" i="1" dirty="0">
                <a:solidFill>
                  <a:srgbClr val="0039A6"/>
                </a:solidFill>
              </a:rPr>
              <a:t>Witness recall and memories </a:t>
            </a:r>
            <a:r>
              <a:rPr lang="en-US" dirty="0"/>
              <a:t>of trauma are highly problematic with regard to chronology, veridicality, and spatiality.</a:t>
            </a:r>
          </a:p>
          <a:p>
            <a:pPr marL="342900" indent="-342900">
              <a:buAutoNum type="arabicPeriod"/>
            </a:pPr>
            <a:r>
              <a:rPr lang="en-US" dirty="0"/>
              <a:t>Natural </a:t>
            </a:r>
            <a:r>
              <a:rPr lang="en-US" i="1" dirty="0">
                <a:solidFill>
                  <a:srgbClr val="0039A6"/>
                </a:solidFill>
              </a:rPr>
              <a:t>storytelling is highly referential</a:t>
            </a:r>
            <a:r>
              <a:rPr lang="en-US" dirty="0"/>
              <a:t>, ambiguous, varied, and underspecified, providing few absolute or consistent markers of identity, location, time, or violation.</a:t>
            </a:r>
          </a:p>
          <a:p>
            <a:pPr marL="342900" indent="-342900">
              <a:buAutoNum type="arabicPeriod"/>
            </a:pPr>
            <a:r>
              <a:rPr lang="en-US" i="1" dirty="0">
                <a:solidFill>
                  <a:srgbClr val="0039A6"/>
                </a:solidFill>
              </a:rPr>
              <a:t>Manually correlating </a:t>
            </a:r>
            <a:r>
              <a:rPr lang="en-US" dirty="0"/>
              <a:t>evidence across reports from multiple witnesses doesn’t scale.</a:t>
            </a:r>
          </a:p>
          <a:p>
            <a:pPr marL="342900" indent="-342900">
              <a:buAutoNum type="arabicPeriod"/>
            </a:pPr>
            <a:r>
              <a:rPr lang="en-US" dirty="0"/>
              <a:t>Anaphora resolution, </a:t>
            </a:r>
            <a:r>
              <a:rPr lang="en-US" i="1" dirty="0">
                <a:solidFill>
                  <a:srgbClr val="0039A6"/>
                </a:solidFill>
              </a:rPr>
              <a:t>entity resolution</a:t>
            </a:r>
            <a:r>
              <a:rPr lang="en-US" dirty="0"/>
              <a:t>, and cross-document </a:t>
            </a:r>
            <a:r>
              <a:rPr lang="en-US" dirty="0" err="1"/>
              <a:t>coreference</a:t>
            </a:r>
            <a:r>
              <a:rPr lang="en-US" dirty="0"/>
              <a:t> are hard</a:t>
            </a:r>
            <a:r>
              <a:rPr lang="en-US" dirty="0" smtClean="0"/>
              <a:t>.</a:t>
            </a:r>
            <a:endParaRPr lang="en-US" dirty="0"/>
          </a:p>
        </p:txBody>
      </p:sp>
    </p:spTree>
    <p:extLst>
      <p:ext uri="{BB962C8B-B14F-4D97-AF65-F5344CB8AC3E}">
        <p14:creationId xmlns:p14="http://schemas.microsoft.com/office/powerpoint/2010/main" val="417567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miller47\Documents\Conferences + Presentations\acla\1910censuscard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590356" cy="1915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miller47\Documents\Conferences + Presentations\acla\Hollerith.Patent.18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52400"/>
            <a:ext cx="1371186" cy="2454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87402" y="2474037"/>
            <a:ext cx="1322798" cy="215444"/>
          </a:xfrm>
          <a:prstGeom prst="rect">
            <a:avLst/>
          </a:prstGeom>
          <a:solidFill>
            <a:schemeClr val="bg1"/>
          </a:solidFill>
        </p:spPr>
        <p:txBody>
          <a:bodyPr wrap="none" rtlCol="0">
            <a:spAutoFit/>
          </a:bodyPr>
          <a:lstStyle/>
          <a:p>
            <a:r>
              <a:rPr lang="en-US" sz="800" dirty="0" smtClean="0"/>
              <a:t>Sources: US Patent  395793</a:t>
            </a:r>
            <a:endParaRPr lang="en-US" sz="800" dirty="0"/>
          </a:p>
        </p:txBody>
      </p:sp>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737" y="152400"/>
            <a:ext cx="3657063" cy="24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391400" y="2527756"/>
            <a:ext cx="1845377" cy="215444"/>
          </a:xfrm>
          <a:prstGeom prst="rect">
            <a:avLst/>
          </a:prstGeom>
          <a:noFill/>
        </p:spPr>
        <p:txBody>
          <a:bodyPr wrap="none" rtlCol="0">
            <a:spAutoFit/>
          </a:bodyPr>
          <a:lstStyle/>
          <a:p>
            <a:r>
              <a:rPr lang="en-US" sz="800" dirty="0" smtClean="0"/>
              <a:t>Source: Smithsonian </a:t>
            </a:r>
            <a:r>
              <a:rPr lang="en-US" sz="800" dirty="0" err="1" smtClean="0"/>
              <a:t>Lemelson</a:t>
            </a:r>
            <a:r>
              <a:rPr lang="en-US" sz="800" dirty="0" smtClean="0"/>
              <a:t> Archive,</a:t>
            </a:r>
            <a:endParaRPr lang="en-US" sz="800" dirty="0"/>
          </a:p>
        </p:txBody>
      </p:sp>
      <p:sp>
        <p:nvSpPr>
          <p:cNvPr id="11" name="TextBox 10"/>
          <p:cNvSpPr txBox="1"/>
          <p:nvPr/>
        </p:nvSpPr>
        <p:spPr>
          <a:xfrm>
            <a:off x="7851644" y="6642556"/>
            <a:ext cx="1285929" cy="215444"/>
          </a:xfrm>
          <a:prstGeom prst="rect">
            <a:avLst/>
          </a:prstGeom>
          <a:solidFill>
            <a:schemeClr val="bg1"/>
          </a:solidFill>
        </p:spPr>
        <p:txBody>
          <a:bodyPr wrap="none" rtlCol="0">
            <a:spAutoFit/>
          </a:bodyPr>
          <a:lstStyle/>
          <a:p>
            <a:r>
              <a:rPr lang="en-US" sz="800" dirty="0" smtClean="0"/>
              <a:t>Source: US Patent 661,619</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847976"/>
            <a:ext cx="2362200" cy="383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819400"/>
            <a:ext cx="3724034" cy="134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2765" y="4572001"/>
            <a:ext cx="379492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14243" y="6642556"/>
            <a:ext cx="1388522" cy="215444"/>
          </a:xfrm>
          <a:prstGeom prst="rect">
            <a:avLst/>
          </a:prstGeom>
          <a:solidFill>
            <a:schemeClr val="bg1"/>
          </a:solidFill>
        </p:spPr>
        <p:txBody>
          <a:bodyPr wrap="none" rtlCol="0">
            <a:spAutoFit/>
          </a:bodyPr>
          <a:lstStyle/>
          <a:p>
            <a:r>
              <a:rPr lang="en-US" sz="800" dirty="0" smtClean="0"/>
              <a:t>Source: US. Patent 2,690,913</a:t>
            </a:r>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922309"/>
            <a:ext cx="2390044" cy="378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32889" y="2514600"/>
            <a:ext cx="760144" cy="215444"/>
          </a:xfrm>
          <a:prstGeom prst="rect">
            <a:avLst/>
          </a:prstGeom>
          <a:solidFill>
            <a:schemeClr val="bg1"/>
          </a:solidFill>
        </p:spPr>
        <p:txBody>
          <a:bodyPr wrap="none" rtlCol="0">
            <a:spAutoFit/>
          </a:bodyPr>
          <a:lstStyle/>
          <a:p>
            <a:r>
              <a:rPr lang="en-US" sz="800" dirty="0" smtClean="0"/>
              <a:t>Source: NARA</a:t>
            </a:r>
            <a:endParaRPr lang="en-US" sz="800" dirty="0"/>
          </a:p>
        </p:txBody>
      </p:sp>
      <p:pic>
        <p:nvPicPr>
          <p:cNvPr id="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a:off x="6477000" y="3962400"/>
            <a:ext cx="0" cy="268015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0332" y="1806476"/>
            <a:ext cx="8611268" cy="2308324"/>
          </a:xfrm>
          <a:prstGeom prst="rect">
            <a:avLst/>
          </a:prstGeom>
          <a:solidFill>
            <a:schemeClr val="bg1">
              <a:alpha val="92000"/>
            </a:schemeClr>
          </a:solidFill>
          <a:ln>
            <a:solidFill>
              <a:srgbClr val="0039A6"/>
            </a:solidFill>
          </a:ln>
        </p:spPr>
        <p:txBody>
          <a:bodyPr wrap="square" rtlCol="0">
            <a:spAutoFit/>
          </a:bodyPr>
          <a:lstStyle/>
          <a:p>
            <a:r>
              <a:rPr lang="en-US" b="1" dirty="0" smtClean="0">
                <a:solidFill>
                  <a:srgbClr val="0039A6"/>
                </a:solidFill>
              </a:rPr>
              <a:t>I. Desired analytic outcomes</a:t>
            </a:r>
          </a:p>
          <a:p>
            <a:pPr marL="285750" indent="-285750">
              <a:buFontTx/>
              <a:buChar char="-"/>
            </a:pPr>
            <a:r>
              <a:rPr lang="en-US" i="1" dirty="0" smtClean="0">
                <a:solidFill>
                  <a:srgbClr val="0039A6"/>
                </a:solidFill>
              </a:rPr>
              <a:t>quantify</a:t>
            </a:r>
            <a:r>
              <a:rPr lang="en-US" dirty="0" smtClean="0">
                <a:solidFill>
                  <a:srgbClr val="0039A6"/>
                </a:solidFill>
              </a:rPr>
              <a:t> </a:t>
            </a:r>
            <a:r>
              <a:rPr lang="en-US" dirty="0" smtClean="0"/>
              <a:t>the scope or frequency of violations so as to make determinations of the presence and character of a violation pattern</a:t>
            </a:r>
          </a:p>
          <a:p>
            <a:pPr marL="285750" indent="-285750">
              <a:buFontTx/>
              <a:buChar char="-"/>
            </a:pPr>
            <a:r>
              <a:rPr lang="en-US" dirty="0" smtClean="0"/>
              <a:t>determine emerging </a:t>
            </a:r>
            <a:r>
              <a:rPr lang="en-US" i="1" dirty="0" smtClean="0">
                <a:solidFill>
                  <a:srgbClr val="0039A6"/>
                </a:solidFill>
              </a:rPr>
              <a:t>patterns</a:t>
            </a:r>
            <a:r>
              <a:rPr lang="en-US" dirty="0" smtClean="0">
                <a:solidFill>
                  <a:srgbClr val="0039A6"/>
                </a:solidFill>
              </a:rPr>
              <a:t> </a:t>
            </a:r>
            <a:r>
              <a:rPr lang="en-US" dirty="0" smtClean="0"/>
              <a:t>of violations and assess possible interventions</a:t>
            </a:r>
          </a:p>
          <a:p>
            <a:pPr marL="285750" indent="-285750">
              <a:buFontTx/>
              <a:buChar char="-"/>
            </a:pPr>
            <a:r>
              <a:rPr lang="en-US" dirty="0" smtClean="0"/>
              <a:t>study the </a:t>
            </a:r>
            <a:r>
              <a:rPr lang="en-US" i="1" dirty="0" smtClean="0">
                <a:solidFill>
                  <a:srgbClr val="0039A6"/>
                </a:solidFill>
              </a:rPr>
              <a:t>generalizability</a:t>
            </a:r>
            <a:r>
              <a:rPr lang="en-US" dirty="0" smtClean="0">
                <a:solidFill>
                  <a:srgbClr val="0039A6"/>
                </a:solidFill>
              </a:rPr>
              <a:t> </a:t>
            </a:r>
            <a:r>
              <a:rPr lang="en-US" dirty="0" smtClean="0"/>
              <a:t>of a given records collection in relation to a violation context</a:t>
            </a:r>
          </a:p>
          <a:p>
            <a:pPr marL="285750" indent="-285750">
              <a:buFontTx/>
              <a:buChar char="-"/>
            </a:pPr>
            <a:r>
              <a:rPr lang="en-US" dirty="0" smtClean="0"/>
              <a:t>correlate </a:t>
            </a:r>
            <a:r>
              <a:rPr lang="en-US" i="1" dirty="0" smtClean="0">
                <a:solidFill>
                  <a:srgbClr val="0039A6"/>
                </a:solidFill>
              </a:rPr>
              <a:t>evidence</a:t>
            </a:r>
            <a:r>
              <a:rPr lang="en-US" dirty="0" smtClean="0">
                <a:solidFill>
                  <a:srgbClr val="0039A6"/>
                </a:solidFill>
              </a:rPr>
              <a:t> </a:t>
            </a:r>
            <a:r>
              <a:rPr lang="en-US" dirty="0" smtClean="0"/>
              <a:t>for truth and reconciliation or prosecutorial efforts</a:t>
            </a:r>
          </a:p>
          <a:p>
            <a:pPr marL="285750" indent="-285750">
              <a:buFontTx/>
              <a:buChar char="-"/>
            </a:pPr>
            <a:r>
              <a:rPr lang="en-US" dirty="0" smtClean="0"/>
              <a:t>tell the </a:t>
            </a:r>
            <a:r>
              <a:rPr lang="en-US" i="1" dirty="0" smtClean="0">
                <a:solidFill>
                  <a:srgbClr val="0039A6"/>
                </a:solidFill>
              </a:rPr>
              <a:t>history</a:t>
            </a:r>
            <a:r>
              <a:rPr lang="en-US" dirty="0" smtClean="0">
                <a:solidFill>
                  <a:srgbClr val="0039A6"/>
                </a:solidFill>
              </a:rPr>
              <a:t> </a:t>
            </a:r>
            <a:r>
              <a:rPr lang="en-US" dirty="0" smtClean="0"/>
              <a:t>of an event, for the assuaging of public memory, for the scholarly record, or for the prosecution of suspected violators.</a:t>
            </a:r>
            <a:endParaRPr lang="en-US" dirty="0"/>
          </a:p>
        </p:txBody>
      </p:sp>
    </p:spTree>
    <p:extLst>
      <p:ext uri="{BB962C8B-B14F-4D97-AF65-F5344CB8AC3E}">
        <p14:creationId xmlns:p14="http://schemas.microsoft.com/office/powerpoint/2010/main" val="406206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0332" y="381000"/>
            <a:ext cx="8611268" cy="369332"/>
          </a:xfrm>
          <a:prstGeom prst="rect">
            <a:avLst/>
          </a:prstGeom>
          <a:noFill/>
        </p:spPr>
        <p:txBody>
          <a:bodyPr wrap="square" rtlCol="0">
            <a:spAutoFit/>
          </a:bodyPr>
          <a:lstStyle/>
          <a:p>
            <a:r>
              <a:rPr lang="en-US" b="1" dirty="0" smtClean="0">
                <a:solidFill>
                  <a:srgbClr val="0039A6"/>
                </a:solidFill>
              </a:rPr>
              <a:t>II. Predicates &amp; Material Histories</a:t>
            </a:r>
          </a:p>
        </p:txBody>
      </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72" y="732699"/>
            <a:ext cx="7607228" cy="610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680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23" y="3203107"/>
            <a:ext cx="6195359"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0332" y="381000"/>
            <a:ext cx="8535068" cy="2831544"/>
          </a:xfrm>
          <a:prstGeom prst="rect">
            <a:avLst/>
          </a:prstGeom>
          <a:noFill/>
        </p:spPr>
        <p:txBody>
          <a:bodyPr wrap="square" rtlCol="0">
            <a:spAutoFit/>
          </a:bodyPr>
          <a:lstStyle/>
          <a:p>
            <a:r>
              <a:rPr lang="en-US" b="1" dirty="0" smtClean="0">
                <a:solidFill>
                  <a:srgbClr val="0039A6"/>
                </a:solidFill>
              </a:rPr>
              <a:t>III. Testing Corpora and Examples</a:t>
            </a:r>
            <a:endParaRPr lang="en-US" b="1" dirty="0">
              <a:solidFill>
                <a:srgbClr val="0039A6"/>
              </a:solidFill>
            </a:endParaRPr>
          </a:p>
          <a:p>
            <a:r>
              <a:rPr lang="en-US" sz="1600" b="1" dirty="0" smtClean="0"/>
              <a:t>Types of data</a:t>
            </a:r>
            <a:r>
              <a:rPr lang="en-US" sz="1600" dirty="0" smtClean="0"/>
              <a:t>:</a:t>
            </a:r>
          </a:p>
          <a:p>
            <a:pPr marL="285750" indent="-285750">
              <a:buFontTx/>
              <a:buChar char="-"/>
            </a:pPr>
            <a:r>
              <a:rPr lang="en-US" sz="1600" dirty="0" smtClean="0"/>
              <a:t>Interviews, transcripts, and bulletins in txt, </a:t>
            </a:r>
            <a:r>
              <a:rPr lang="en-US" sz="1600" dirty="0" err="1" smtClean="0"/>
              <a:t>csv</a:t>
            </a:r>
            <a:r>
              <a:rPr lang="en-US" sz="1600" dirty="0" smtClean="0"/>
              <a:t>, xml, </a:t>
            </a:r>
            <a:r>
              <a:rPr lang="en-US" sz="1600" dirty="0" err="1" smtClean="0"/>
              <a:t>htm</a:t>
            </a:r>
            <a:r>
              <a:rPr lang="en-US" sz="1600" dirty="0" smtClean="0"/>
              <a:t>, doc, dbf, </a:t>
            </a:r>
            <a:r>
              <a:rPr lang="en-US" sz="1600" dirty="0" err="1" smtClean="0"/>
              <a:t>sql</a:t>
            </a:r>
            <a:r>
              <a:rPr lang="en-US" sz="1600" dirty="0" smtClean="0"/>
              <a:t>, and </a:t>
            </a:r>
            <a:r>
              <a:rPr lang="en-US" sz="1600" dirty="0" err="1" smtClean="0"/>
              <a:t>pdf</a:t>
            </a:r>
            <a:endParaRPr lang="en-US" sz="1600" dirty="0" smtClean="0"/>
          </a:p>
          <a:p>
            <a:r>
              <a:rPr lang="en-US" sz="1600" b="1" dirty="0" smtClean="0"/>
              <a:t>Examples of data</a:t>
            </a:r>
            <a:r>
              <a:rPr lang="en-US" sz="1600" dirty="0" smtClean="0"/>
              <a:t>:</a:t>
            </a:r>
          </a:p>
          <a:p>
            <a:pPr marL="285750" indent="-285750">
              <a:buFontTx/>
              <a:buChar char="-"/>
            </a:pPr>
            <a:r>
              <a:rPr lang="en-US" sz="1600" dirty="0" smtClean="0"/>
              <a:t>World Trade Center Task Force Interview Database: 511 interviews, 1.3m words</a:t>
            </a:r>
          </a:p>
          <a:p>
            <a:pPr marL="285750" indent="-285750">
              <a:buFontTx/>
              <a:buChar char="-"/>
            </a:pPr>
            <a:r>
              <a:rPr lang="en-US" sz="1600" dirty="0" smtClean="0"/>
              <a:t>South Africa Truth and Reconciliation Commission: subset of 22,000 interviews, 5 years worth of trial transcripts</a:t>
            </a:r>
          </a:p>
          <a:p>
            <a:pPr marL="285750" indent="-285750">
              <a:buFontTx/>
              <a:buChar char="-"/>
            </a:pPr>
            <a:r>
              <a:rPr lang="en-US" sz="1600" dirty="0" smtClean="0"/>
              <a:t>Lord’s Resistance Army: heterogeneous documentation pertaining to the LRA’s estimated 10k abductions, 500k displacements, and many thousand violations of right to life</a:t>
            </a:r>
          </a:p>
          <a:p>
            <a:pPr marL="285750" indent="-285750">
              <a:buFontTx/>
              <a:buChar char="-"/>
            </a:pPr>
            <a:r>
              <a:rPr lang="en-US" sz="1600" dirty="0" smtClean="0"/>
              <a:t>Various other similar datasets describing mass violations in Africa, </a:t>
            </a:r>
          </a:p>
          <a:p>
            <a:r>
              <a:rPr lang="en-US" sz="1600" dirty="0"/>
              <a:t> </a:t>
            </a:r>
            <a:r>
              <a:rPr lang="en-US" sz="1600" dirty="0" smtClean="0"/>
              <a:t>      South East Asia, and South America</a:t>
            </a:r>
          </a:p>
        </p:txBody>
      </p:sp>
      <p:sp>
        <p:nvSpPr>
          <p:cNvPr id="3" name="TextBox 2"/>
          <p:cNvSpPr txBox="1"/>
          <p:nvPr/>
        </p:nvSpPr>
        <p:spPr>
          <a:xfrm>
            <a:off x="6314160" y="2743200"/>
            <a:ext cx="2829839" cy="4108817"/>
          </a:xfrm>
          <a:prstGeom prst="rect">
            <a:avLst/>
          </a:prstGeom>
          <a:solidFill>
            <a:schemeClr val="bg1"/>
          </a:solidFill>
        </p:spPr>
        <p:txBody>
          <a:bodyPr wrap="square" rtlCol="0">
            <a:spAutoFit/>
          </a:bodyPr>
          <a:lstStyle/>
          <a:p>
            <a:r>
              <a:rPr lang="en-US" sz="900" dirty="0" smtClean="0"/>
              <a:t>File No. 9110052 </a:t>
            </a:r>
          </a:p>
          <a:p>
            <a:r>
              <a:rPr lang="en-US" sz="900" dirty="0" smtClean="0"/>
              <a:t>WORLD TRADE CENTER TASK FORCE INTERVIEW FIREFIGHTER ARTHUR M.</a:t>
            </a:r>
          </a:p>
          <a:p>
            <a:r>
              <a:rPr lang="en-US" sz="900" dirty="0" smtClean="0"/>
              <a:t>Interview Date: October 11, 2001</a:t>
            </a:r>
          </a:p>
          <a:p>
            <a:endParaRPr lang="en-US" sz="900" dirty="0"/>
          </a:p>
          <a:p>
            <a:r>
              <a:rPr lang="en-US" sz="900" dirty="0" smtClean="0"/>
              <a:t>Q: So you were past Vesey. </a:t>
            </a:r>
          </a:p>
          <a:p>
            <a:r>
              <a:rPr lang="en-US" sz="900" dirty="0" smtClean="0"/>
              <a:t>A: Past Vesey. </a:t>
            </a:r>
          </a:p>
          <a:p>
            <a:r>
              <a:rPr lang="en-US" sz="900" dirty="0" smtClean="0"/>
              <a:t>Q: Past the pedestrian overpass. </a:t>
            </a:r>
          </a:p>
          <a:p>
            <a:r>
              <a:rPr lang="en-US" sz="900" dirty="0" smtClean="0"/>
              <a:t>A: Past Vesey but right in this section here because this is the north tower here, I can see the front entrance to the north tower. So I must be somewhere down in here. Now the guys are gone. I'm looking. I see what I just couldn't believe. I thought it was a big doll baby, but these were burnt people falling. Right after that then you see live people jumping. This is the first time I've ever seen people jump like this in my whole career. </a:t>
            </a:r>
          </a:p>
          <a:p>
            <a:r>
              <a:rPr lang="en-US" sz="900" dirty="0" smtClean="0"/>
              <a:t>Q: 20 years. </a:t>
            </a:r>
          </a:p>
          <a:p>
            <a:r>
              <a:rPr lang="en-US" sz="900" dirty="0" smtClean="0"/>
              <a:t>A: In 20 years, this is the first time I've ever witnessed this, and it was just blowing my mind. The chauffeur from 3 Engine, he was telling me, listen, don't look, just don't -- I said, "How can I not look? I've never seen this before." Just any time you thought that would be  it, then you'd see more waves of people coming. It was like raining people. You could hear when they hit the ground, bang, bang, and the body parts just dismantling all over the place. At that time it just got to me. I turned around to look away from it, and I'm saying to myself these are people. Man, there are people dying here. I couldn't believe what I was seeing.</a:t>
            </a:r>
            <a:endParaRPr lang="en-US" sz="900" dirty="0"/>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710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306" y="0"/>
            <a:ext cx="58345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9600" y="609600"/>
            <a:ext cx="1441613" cy="369332"/>
          </a:xfrm>
          <a:prstGeom prst="rect">
            <a:avLst/>
          </a:prstGeom>
          <a:noFill/>
        </p:spPr>
        <p:txBody>
          <a:bodyPr wrap="none" rtlCol="0">
            <a:spAutoFit/>
          </a:bodyPr>
          <a:lstStyle/>
          <a:p>
            <a:r>
              <a:rPr lang="en-US" b="1" dirty="0" smtClean="0">
                <a:solidFill>
                  <a:srgbClr val="0039A6"/>
                </a:solidFill>
              </a:rPr>
              <a:t>IV. Extraction</a:t>
            </a:r>
            <a:endParaRPr lang="en-US" b="1" dirty="0">
              <a:solidFill>
                <a:srgbClr val="0039A6"/>
              </a:solidFill>
            </a:endParaRPr>
          </a:p>
        </p:txBody>
      </p:sp>
      <p:sp>
        <p:nvSpPr>
          <p:cNvPr id="4" name="TextBox 3"/>
          <p:cNvSpPr txBox="1"/>
          <p:nvPr/>
        </p:nvSpPr>
        <p:spPr>
          <a:xfrm>
            <a:off x="380332" y="2286000"/>
            <a:ext cx="3353468" cy="1815882"/>
          </a:xfrm>
          <a:prstGeom prst="rect">
            <a:avLst/>
          </a:prstGeom>
          <a:noFill/>
        </p:spPr>
        <p:txBody>
          <a:bodyPr wrap="square" rtlCol="0">
            <a:spAutoFit/>
          </a:bodyPr>
          <a:lstStyle/>
          <a:p>
            <a:pPr marL="285750" indent="-285750">
              <a:buFontTx/>
              <a:buChar char="-"/>
            </a:pPr>
            <a:r>
              <a:rPr lang="en-US" sz="1600" dirty="0"/>
              <a:t>P</a:t>
            </a:r>
            <a:r>
              <a:rPr lang="en-US" sz="1600" dirty="0" smtClean="0"/>
              <a:t>hrase level LSA with a sliding window for text size</a:t>
            </a:r>
          </a:p>
          <a:p>
            <a:pPr marL="285750" indent="-285750">
              <a:buFontTx/>
              <a:buChar char="-"/>
            </a:pPr>
            <a:endParaRPr lang="en-US" sz="1600" dirty="0" smtClean="0"/>
          </a:p>
          <a:p>
            <a:pPr marL="285750" indent="-285750">
              <a:buFontTx/>
              <a:buChar char="-"/>
            </a:pPr>
            <a:r>
              <a:rPr lang="en-US" sz="1600" dirty="0" smtClean="0"/>
              <a:t>Recognition of level of uncertainty of a given dyad</a:t>
            </a:r>
          </a:p>
          <a:p>
            <a:pPr marL="285750" indent="-285750">
              <a:buFontTx/>
              <a:buChar char="-"/>
            </a:pPr>
            <a:endParaRPr lang="en-US" sz="1600" dirty="0" smtClean="0"/>
          </a:p>
          <a:p>
            <a:pPr marL="285750" indent="-285750">
              <a:buFontTx/>
              <a:buChar char="-"/>
            </a:pPr>
            <a:r>
              <a:rPr lang="en-US" sz="1600" dirty="0" smtClean="0"/>
              <a:t>Focused LSA for rights violations</a:t>
            </a:r>
            <a:endParaRPr lang="en-US" sz="1600" dirty="0"/>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66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 y="-299897"/>
            <a:ext cx="8229600" cy="1143000"/>
          </a:xfrm>
        </p:spPr>
        <p:txBody>
          <a:bodyPr>
            <a:normAutofit/>
          </a:bodyPr>
          <a:lstStyle/>
          <a:p>
            <a:pPr algn="l">
              <a:buClr>
                <a:srgbClr val="4F2683"/>
              </a:buClr>
              <a:buSzPct val="50000"/>
            </a:pPr>
            <a:r>
              <a:rPr lang="en-US" altLang="zh-CN" sz="3600" b="1" dirty="0" smtClean="0"/>
              <a:t>Research Context</a:t>
            </a:r>
            <a:endParaRPr lang="en-US" altLang="zh-CN" sz="3600" b="1" dirty="0"/>
          </a:p>
        </p:txBody>
      </p:sp>
      <p:sp>
        <p:nvSpPr>
          <p:cNvPr id="3" name="Content Placeholder 2"/>
          <p:cNvSpPr>
            <a:spLocks noGrp="1"/>
          </p:cNvSpPr>
          <p:nvPr>
            <p:ph idx="1"/>
          </p:nvPr>
        </p:nvSpPr>
        <p:spPr>
          <a:xfrm>
            <a:off x="17639" y="670021"/>
            <a:ext cx="8872789" cy="6351160"/>
          </a:xfrm>
        </p:spPr>
        <p:txBody>
          <a:bodyPr>
            <a:normAutofit lnSpcReduction="10000"/>
          </a:bodyPr>
          <a:lstStyle/>
          <a:p>
            <a:r>
              <a:rPr lang="en-US" altLang="zh-CN" dirty="0"/>
              <a:t>Data Availability: p</a:t>
            </a:r>
            <a:r>
              <a:rPr lang="en-US" dirty="0" smtClean="0"/>
              <a:t>reserving </a:t>
            </a:r>
            <a:r>
              <a:rPr lang="en-US" dirty="0"/>
              <a:t>and making data available to public</a:t>
            </a:r>
          </a:p>
          <a:p>
            <a:pPr marL="0" indent="0">
              <a:buSzPct val="50000"/>
              <a:buNone/>
            </a:pPr>
            <a:r>
              <a:rPr lang="en-US" sz="2600" dirty="0" smtClean="0"/>
              <a:t>	Examples: </a:t>
            </a:r>
          </a:p>
          <a:p>
            <a:pPr lvl="1">
              <a:buSzPct val="50000"/>
            </a:pPr>
            <a:r>
              <a:rPr lang="en-US" sz="2600" dirty="0" smtClean="0"/>
              <a:t>Duke Human Rights Archive </a:t>
            </a:r>
          </a:p>
          <a:p>
            <a:pPr lvl="1">
              <a:buSzPct val="50000"/>
            </a:pPr>
            <a:r>
              <a:rPr lang="en-US" sz="2600" dirty="0" smtClean="0"/>
              <a:t>Human Rights Documentation Initiative (HRDI) at the University of Texas at Austin</a:t>
            </a:r>
          </a:p>
          <a:p>
            <a:pPr lvl="1">
              <a:buSzPct val="50000"/>
            </a:pPr>
            <a:r>
              <a:rPr lang="en-US" sz="2600" dirty="0" smtClean="0"/>
              <a:t>Iran </a:t>
            </a:r>
            <a:r>
              <a:rPr lang="en-US" sz="2600" dirty="0"/>
              <a:t>Human Rights Documentation Center </a:t>
            </a:r>
          </a:p>
          <a:p>
            <a:pPr lvl="1">
              <a:buSzPct val="50000"/>
            </a:pPr>
            <a:r>
              <a:rPr lang="en-US" sz="2600" dirty="0"/>
              <a:t>Center for Human Rights Documentation and Research at Columbia </a:t>
            </a:r>
            <a:r>
              <a:rPr lang="en-US" sz="2600" dirty="0" smtClean="0"/>
              <a:t>University</a:t>
            </a:r>
          </a:p>
          <a:p>
            <a:r>
              <a:rPr lang="en-US" altLang="zh-CN" dirty="0" smtClean="0"/>
              <a:t>Technology Availability</a:t>
            </a:r>
          </a:p>
          <a:p>
            <a:pPr lvl="1">
              <a:buSzPct val="50000"/>
            </a:pPr>
            <a:r>
              <a:rPr lang="en-US" altLang="zh-CN" sz="2600" dirty="0"/>
              <a:t>Text data mining</a:t>
            </a:r>
          </a:p>
          <a:p>
            <a:pPr lvl="1">
              <a:buSzPct val="50000"/>
            </a:pPr>
            <a:r>
              <a:rPr lang="en-US" altLang="zh-CN" sz="2600" dirty="0"/>
              <a:t>Natural Language Processing</a:t>
            </a:r>
          </a:p>
          <a:p>
            <a:pPr lvl="1">
              <a:buSzPct val="50000"/>
            </a:pPr>
            <a:r>
              <a:rPr lang="en-US" altLang="zh-CN" sz="2600" dirty="0"/>
              <a:t>Data visualization</a:t>
            </a:r>
          </a:p>
          <a:p>
            <a:pPr lvl="1">
              <a:buSzPct val="50000"/>
            </a:pPr>
            <a:r>
              <a:rPr lang="en-US" altLang="zh-CN" sz="2600" dirty="0"/>
              <a:t>Visual analytical tools</a:t>
            </a:r>
          </a:p>
        </p:txBody>
      </p:sp>
      <p:sp>
        <p:nvSpPr>
          <p:cNvPr id="5" name="TextBox 4"/>
          <p:cNvSpPr txBox="1"/>
          <p:nvPr/>
        </p:nvSpPr>
        <p:spPr>
          <a:xfrm>
            <a:off x="5133167" y="4478633"/>
            <a:ext cx="3933661" cy="2308316"/>
          </a:xfrm>
          <a:prstGeom prst="rect">
            <a:avLst/>
          </a:prstGeom>
          <a:noFill/>
        </p:spPr>
        <p:txBody>
          <a:bodyPr wrap="square" lIns="91432" tIns="45716" rIns="91432" bIns="45716" rtlCol="0">
            <a:spAutoFit/>
          </a:bodyPr>
          <a:lstStyle/>
          <a:p>
            <a:pPr algn="ctr"/>
            <a:r>
              <a:rPr lang="en-US" sz="2400" b="1" dirty="0" smtClean="0">
                <a:solidFill>
                  <a:srgbClr val="3C1B71"/>
                </a:solidFill>
                <a:latin typeface="Arial"/>
                <a:cs typeface="Arial Unicode MS"/>
              </a:rPr>
              <a:t>A </a:t>
            </a:r>
            <a:r>
              <a:rPr lang="en-US" sz="2400" b="1" dirty="0" smtClean="0">
                <a:solidFill>
                  <a:srgbClr val="C00000"/>
                </a:solidFill>
                <a:latin typeface="Arial"/>
                <a:cs typeface="Arial Unicode MS"/>
              </a:rPr>
              <a:t>User-Centered </a:t>
            </a:r>
            <a:r>
              <a:rPr lang="en-US" sz="2400" b="1" dirty="0" smtClean="0">
                <a:solidFill>
                  <a:srgbClr val="3C1B71"/>
                </a:solidFill>
                <a:latin typeface="Arial"/>
                <a:cs typeface="Arial Unicode MS"/>
              </a:rPr>
              <a:t>Approach in Developing Visual Analytical Tools for Analyzing “Big Data” in Human Rights Research</a:t>
            </a:r>
          </a:p>
        </p:txBody>
      </p:sp>
      <p:pic>
        <p:nvPicPr>
          <p:cNvPr id="6" name="Picture 5"/>
          <p:cNvPicPr>
            <a:picLocks noChangeAspect="1"/>
          </p:cNvPicPr>
          <p:nvPr/>
        </p:nvPicPr>
        <p:blipFill>
          <a:blip r:embed="rId2"/>
          <a:stretch>
            <a:fillRect/>
          </a:stretch>
        </p:blipFill>
        <p:spPr>
          <a:xfrm>
            <a:off x="8317230" y="0"/>
            <a:ext cx="826770" cy="895350"/>
          </a:xfrm>
          <a:prstGeom prst="rect">
            <a:avLst/>
          </a:prstGeom>
        </p:spPr>
      </p:pic>
    </p:spTree>
    <p:extLst>
      <p:ext uri="{BB962C8B-B14F-4D97-AF65-F5344CB8AC3E}">
        <p14:creationId xmlns:p14="http://schemas.microsoft.com/office/powerpoint/2010/main" val="158650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306" y="0"/>
            <a:ext cx="58345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287054950"/>
              </p:ext>
            </p:extLst>
          </p:nvPr>
        </p:nvGraphicFramePr>
        <p:xfrm>
          <a:off x="33969" y="978932"/>
          <a:ext cx="3395734" cy="4529178"/>
        </p:xfrm>
        <a:graphic>
          <a:graphicData uri="http://schemas.openxmlformats.org/drawingml/2006/table">
            <a:tbl>
              <a:tblPr>
                <a:tableStyleId>{5C22544A-7EE6-4342-B048-85BDC9FD1C3A}</a:tableStyleId>
              </a:tblPr>
              <a:tblGrid>
                <a:gridCol w="147472"/>
                <a:gridCol w="1018720"/>
                <a:gridCol w="147472"/>
                <a:gridCol w="535556"/>
                <a:gridCol w="287182"/>
                <a:gridCol w="250314"/>
                <a:gridCol w="1009018"/>
              </a:tblGrid>
              <a:tr h="155023">
                <a:tc>
                  <a:txBody>
                    <a:bodyPr/>
                    <a:lstStyle/>
                    <a:p>
                      <a:pPr algn="l" fontAlgn="b"/>
                      <a:r>
                        <a:rPr lang="en-US" sz="500" u="none" strike="noStrike" baseline="0" dirty="0">
                          <a:effectLst/>
                        </a:rPr>
                        <a:t>Interview</a:t>
                      </a:r>
                      <a:endParaRPr lang="en-US" sz="500" b="0" i="0" u="none" strike="noStrike" baseline="0" dirty="0">
                        <a:solidFill>
                          <a:srgbClr val="000000"/>
                        </a:solidFill>
                        <a:effectLst/>
                        <a:latin typeface="Calibri"/>
                      </a:endParaRPr>
                    </a:p>
                  </a:txBody>
                  <a:tcPr marL="5828" marR="5828" marT="5828" marB="0" anchor="b"/>
                </a:tc>
                <a:tc>
                  <a:txBody>
                    <a:bodyPr/>
                    <a:lstStyle/>
                    <a:p>
                      <a:pPr algn="l" fontAlgn="b"/>
                      <a:r>
                        <a:rPr lang="en-US" sz="500" u="none" strike="noStrike" baseline="0">
                          <a:effectLst/>
                        </a:rPr>
                        <a:t>Person</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Scene</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globalEvent</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Time</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Interval</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Location</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5</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Second Plane Hits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9:03:02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Chief running up stairs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Josephine, lady that 6 Truck helped</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Captain Freddie Ill</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13th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Lobby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Lobby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Firefighter from 4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Lobby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Firefighter from 4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Stairwell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9:54:14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9:54:14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Chief Al Turi</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9:54:14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10:11:18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Bridge on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10:11:18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Bridge on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10:28:22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Vesey and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Tower 1 collapses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10:28:22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North on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5</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Second Plane Hits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9:03:02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side of 6th Ave at 28th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 Son, 3 years old</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5</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9:03:02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side of 6th Ave at 28th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9:05:28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28th st and 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 Son, 3 years old</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9:05:28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28th st and 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9:07:54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27th St. and 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9:10:20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dirty="0">
                          <a:effectLst/>
                        </a:rPr>
                        <a:t>0:02:26</a:t>
                      </a:r>
                      <a:endParaRPr lang="en-US" sz="500" b="0" i="0" u="none" strike="noStrike" baseline="0" dirty="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An engine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9:10:20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9:12:46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23rd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ESU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9:12:46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23rd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9:15:12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21st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Cop standing next to barricades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9:15:12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21st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11</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9:17:38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15th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14th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ESU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3rd ave at 14th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three FDNY Ambulances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4th ave at 14th st</a:t>
                      </a:r>
                      <a:endParaRPr lang="en-US" sz="500" b="0" i="0" u="none" strike="noStrike" baseline="0">
                        <a:solidFill>
                          <a:srgbClr val="000000"/>
                        </a:solidFill>
                        <a:effectLst/>
                        <a:latin typeface="Calibri"/>
                      </a:endParaRPr>
                    </a:p>
                  </a:txBody>
                  <a:tcPr marL="5828" marR="5828" marT="5828" marB="0" anchor="b"/>
                </a:tc>
              </a:tr>
              <a:tr h="87419">
                <a:tc gridSpan="7">
                  <a:txBody>
                    <a:bodyPr/>
                    <a:lstStyle/>
                    <a:p>
                      <a:pPr algn="ctr" fontAlgn="b"/>
                      <a:r>
                        <a:rPr lang="en-US" sz="500" u="none" strike="noStrike" baseline="0">
                          <a:effectLst/>
                        </a:rPr>
                        <a:t>…</a:t>
                      </a:r>
                      <a:endParaRPr lang="en-US" sz="500" b="1" i="0" u="none" strike="noStrike" baseline="0">
                        <a:solidFill>
                          <a:srgbClr val="000000"/>
                        </a:solidFill>
                        <a:effectLst/>
                        <a:latin typeface="Calibri"/>
                      </a:endParaRPr>
                    </a:p>
                  </a:txBody>
                  <a:tcPr marL="5828" marR="5828" marT="58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Metro Care Ambulance</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5th ave at 14th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9:37:05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between Broadway and Fulton</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20</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9:39:31</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FBI agents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25</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9:51:41</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gridSpan="7">
                  <a:txBody>
                    <a:bodyPr/>
                    <a:lstStyle/>
                    <a:p>
                      <a:pPr algn="ctr" fontAlgn="b"/>
                      <a:r>
                        <a:rPr lang="en-US" sz="500" u="none" strike="noStrike" baseline="0">
                          <a:effectLst/>
                        </a:rPr>
                        <a:t>…</a:t>
                      </a:r>
                      <a:endParaRPr lang="en-US" sz="500" b="1" i="0" u="none" strike="noStrike" baseline="0">
                        <a:solidFill>
                          <a:srgbClr val="000000"/>
                        </a:solidFill>
                        <a:effectLst/>
                        <a:latin typeface="Calibri"/>
                      </a:endParaRPr>
                    </a:p>
                  </a:txBody>
                  <a:tcPr marL="5828" marR="5828" marT="58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9 EMTs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two paramedics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three EMTs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female Lieutenant from Battalion 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Batallion 4 Medic</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Batallion 4 Medic</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Church</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EMTs from Brooklyn</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EMTs from Quuens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Heavyset Lady</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dirty="0">
                          <a:effectLst/>
                        </a:rPr>
                        <a:t>male Lieutenant talking</a:t>
                      </a:r>
                      <a:endParaRPr lang="en-US" sz="500" b="0" i="0" u="none" strike="noStrike" baseline="0" dirty="0">
                        <a:solidFill>
                          <a:srgbClr val="000000"/>
                        </a:solidFill>
                        <a:effectLst/>
                        <a:latin typeface="Calibri"/>
                      </a:endParaRPr>
                    </a:p>
                  </a:txBody>
                  <a:tcPr marL="5828" marR="5828" marT="5828" marB="0" anchor="b"/>
                </a:tc>
                <a:tc>
                  <a:txBody>
                    <a:bodyPr/>
                    <a:lstStyle/>
                    <a:p>
                      <a:pPr algn="r" fontAlgn="b"/>
                      <a:r>
                        <a:rPr lang="en-US" sz="500" u="none" strike="noStrike" baseline="0">
                          <a:effectLst/>
                        </a:rPr>
                        <a:t>28</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Tower 2 collapses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9:58:59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dirty="0">
                          <a:effectLst/>
                        </a:rPr>
                        <a:t>Fulton and Church Street</a:t>
                      </a:r>
                      <a:endParaRPr lang="en-US" sz="500" b="0" i="0" u="none" strike="noStrike" baseline="0" dirty="0">
                        <a:solidFill>
                          <a:srgbClr val="000000"/>
                        </a:solidFill>
                        <a:effectLst/>
                        <a:latin typeface="Calibri"/>
                      </a:endParaRPr>
                    </a:p>
                  </a:txBody>
                  <a:tcPr marL="5828" marR="5828" marT="5828" marB="0" anchor="b"/>
                </a:tc>
              </a:tr>
            </a:tbl>
          </a:graphicData>
        </a:graphic>
      </p:graphicFrame>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609600"/>
            <a:ext cx="1441613" cy="369332"/>
          </a:xfrm>
          <a:prstGeom prst="rect">
            <a:avLst/>
          </a:prstGeom>
          <a:noFill/>
        </p:spPr>
        <p:txBody>
          <a:bodyPr wrap="none" rtlCol="0">
            <a:spAutoFit/>
          </a:bodyPr>
          <a:lstStyle/>
          <a:p>
            <a:r>
              <a:rPr lang="en-US" b="1" dirty="0" smtClean="0">
                <a:solidFill>
                  <a:srgbClr val="0039A6"/>
                </a:solidFill>
              </a:rPr>
              <a:t>IV. Extraction</a:t>
            </a:r>
            <a:endParaRPr lang="en-US" b="1" dirty="0">
              <a:solidFill>
                <a:srgbClr val="0039A6"/>
              </a:solidFill>
            </a:endParaRPr>
          </a:p>
        </p:txBody>
      </p:sp>
    </p:spTree>
    <p:extLst>
      <p:ext uri="{BB962C8B-B14F-4D97-AF65-F5344CB8AC3E}">
        <p14:creationId xmlns:p14="http://schemas.microsoft.com/office/powerpoint/2010/main" val="193300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306" y="0"/>
            <a:ext cx="58345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3202167742"/>
              </p:ext>
            </p:extLst>
          </p:nvPr>
        </p:nvGraphicFramePr>
        <p:xfrm>
          <a:off x="33969" y="978932"/>
          <a:ext cx="3395734" cy="4529178"/>
        </p:xfrm>
        <a:graphic>
          <a:graphicData uri="http://schemas.openxmlformats.org/drawingml/2006/table">
            <a:tbl>
              <a:tblPr>
                <a:tableStyleId>{5C22544A-7EE6-4342-B048-85BDC9FD1C3A}</a:tableStyleId>
              </a:tblPr>
              <a:tblGrid>
                <a:gridCol w="147472"/>
                <a:gridCol w="1018720"/>
                <a:gridCol w="147472"/>
                <a:gridCol w="535556"/>
                <a:gridCol w="287182"/>
                <a:gridCol w="250314"/>
                <a:gridCol w="1009018"/>
              </a:tblGrid>
              <a:tr h="155023">
                <a:tc>
                  <a:txBody>
                    <a:bodyPr/>
                    <a:lstStyle/>
                    <a:p>
                      <a:pPr algn="l" fontAlgn="b"/>
                      <a:r>
                        <a:rPr lang="en-US" sz="500" u="none" strike="noStrike" baseline="0" dirty="0">
                          <a:effectLst/>
                        </a:rPr>
                        <a:t>Interview</a:t>
                      </a:r>
                      <a:endParaRPr lang="en-US" sz="500" b="0" i="0" u="none" strike="noStrike" baseline="0" dirty="0">
                        <a:solidFill>
                          <a:srgbClr val="000000"/>
                        </a:solidFill>
                        <a:effectLst/>
                        <a:latin typeface="Calibri"/>
                      </a:endParaRPr>
                    </a:p>
                  </a:txBody>
                  <a:tcPr marL="5828" marR="5828" marT="5828" marB="0" anchor="b"/>
                </a:tc>
                <a:tc>
                  <a:txBody>
                    <a:bodyPr/>
                    <a:lstStyle/>
                    <a:p>
                      <a:pPr algn="l" fontAlgn="b"/>
                      <a:r>
                        <a:rPr lang="en-US" sz="500" u="none" strike="noStrike" baseline="0">
                          <a:effectLst/>
                        </a:rPr>
                        <a:t>Person</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Scene</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globalEvent</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Time</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Interval</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Location</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5</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Second Plane Hits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9:03:02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Chief running up stairs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Josephine, lady that 6 Truck helped</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18th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Captain Freddie Ill</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13th Floor of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Lobby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Lobby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Firefighter from 4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Lobby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Firefighter from 4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9:37:10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Stairwell in 1 World Trade Center</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9:54:14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9:54:14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Chief Al Turi</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9:54:14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10:11:18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Bridge on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10:11:18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Bridge on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Officer for Engine 65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10:28:22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0:17:04</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Vesey and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460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Thomas Orlando</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Tower 1 collapses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10:28:22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North on West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5</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Second Plane Hits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9:03:02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side of 6th Ave at 28th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 Son, 3 years old</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5</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9:03:02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West side of 6th Ave at 28th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9:05:28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28th st and 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 Son, 3 years old</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9:05:28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28th st and 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9:07:54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27th St. and 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9:10:20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dirty="0">
                          <a:effectLst/>
                        </a:rPr>
                        <a:t>0:02:26</a:t>
                      </a:r>
                      <a:endParaRPr lang="en-US" sz="500" b="0" i="0" u="none" strike="noStrike" baseline="0" dirty="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An engine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8</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9:10:20</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9:12:46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23rd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ESU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9:12:46</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23rd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9:15:12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21st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Cop standing next to barricades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10</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9:15:12</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21st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11</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9:17:38</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15th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2nd ave at 14th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ESU Truck</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3rd ave at 14th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three FDNY Ambulances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4th ave at 14th st</a:t>
                      </a:r>
                      <a:endParaRPr lang="en-US" sz="500" b="0" i="0" u="none" strike="noStrike" baseline="0">
                        <a:solidFill>
                          <a:srgbClr val="000000"/>
                        </a:solidFill>
                        <a:effectLst/>
                        <a:latin typeface="Calibri"/>
                      </a:endParaRPr>
                    </a:p>
                  </a:txBody>
                  <a:tcPr marL="5828" marR="5828" marT="5828" marB="0" anchor="b"/>
                </a:tc>
              </a:tr>
              <a:tr h="87419">
                <a:tc gridSpan="7">
                  <a:txBody>
                    <a:bodyPr/>
                    <a:lstStyle/>
                    <a:p>
                      <a:pPr algn="ctr" fontAlgn="b"/>
                      <a:r>
                        <a:rPr lang="en-US" sz="500" u="none" strike="noStrike" baseline="0">
                          <a:effectLst/>
                        </a:rPr>
                        <a:t>…</a:t>
                      </a:r>
                      <a:endParaRPr lang="en-US" sz="500" b="1" i="0" u="none" strike="noStrike" baseline="0">
                        <a:solidFill>
                          <a:srgbClr val="000000"/>
                        </a:solidFill>
                        <a:effectLst/>
                        <a:latin typeface="Calibri"/>
                      </a:endParaRPr>
                    </a:p>
                  </a:txBody>
                  <a:tcPr marL="5828" marR="5828" marT="58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Metro Care Ambulance</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12</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9:20:04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5th ave at 14th st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19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9:37:05</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between Broadway and Fulton</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20</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9:39:31</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FBI agents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25</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9:51:41</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gridSpan="7">
                  <a:txBody>
                    <a:bodyPr/>
                    <a:lstStyle/>
                    <a:p>
                      <a:pPr algn="ctr" fontAlgn="b"/>
                      <a:r>
                        <a:rPr lang="en-US" sz="500" u="none" strike="noStrike" baseline="0">
                          <a:effectLst/>
                        </a:rPr>
                        <a:t>…</a:t>
                      </a:r>
                      <a:endParaRPr lang="en-US" sz="500" b="1" i="0" u="none" strike="noStrike" baseline="0">
                        <a:solidFill>
                          <a:srgbClr val="000000"/>
                        </a:solidFill>
                        <a:effectLst/>
                        <a:latin typeface="Calibri"/>
                      </a:endParaRPr>
                    </a:p>
                  </a:txBody>
                  <a:tcPr marL="5828" marR="5828" marT="58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9 EMTs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two paramedics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Broadway</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three EMTs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26</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9:54:07</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Jason Charles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0:02:26</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female Lieutenant from Battalion 4</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Batallion 4 Medic</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Batallion 4 Medic</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Dey and Church</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EMTs from Brooklyn</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EMTs from Quuens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Heavyset Lady</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27</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9:56:33</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0:00:00</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Fulton and Church Street</a:t>
                      </a:r>
                      <a:endParaRPr lang="en-US" sz="500" b="0" i="0" u="none" strike="noStrike" baseline="0">
                        <a:solidFill>
                          <a:srgbClr val="000000"/>
                        </a:solidFill>
                        <a:effectLst/>
                        <a:latin typeface="Calibri"/>
                      </a:endParaRPr>
                    </a:p>
                  </a:txBody>
                  <a:tcPr marL="5828" marR="5828" marT="5828" marB="0" anchor="b"/>
                </a:tc>
              </a:tr>
              <a:tr h="87419">
                <a:tc>
                  <a:txBody>
                    <a:bodyPr/>
                    <a:lstStyle/>
                    <a:p>
                      <a:pPr algn="l" fontAlgn="b"/>
                      <a:r>
                        <a:rPr lang="en-US" sz="500" u="none" strike="noStrike" baseline="0">
                          <a:effectLst/>
                        </a:rPr>
                        <a:t>471</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male Lieutenant talking</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28</a:t>
                      </a:r>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a:effectLst/>
                        </a:rPr>
                        <a:t>Tower 2 collapses</a:t>
                      </a:r>
                      <a:endParaRPr lang="en-US" sz="500" b="0" i="0" u="none" strike="noStrike" baseline="0">
                        <a:solidFill>
                          <a:srgbClr val="000000"/>
                        </a:solidFill>
                        <a:effectLst/>
                        <a:latin typeface="Calibri"/>
                      </a:endParaRPr>
                    </a:p>
                  </a:txBody>
                  <a:tcPr marL="5828" marR="5828" marT="5828" marB="0" anchor="b"/>
                </a:tc>
                <a:tc>
                  <a:txBody>
                    <a:bodyPr/>
                    <a:lstStyle/>
                    <a:p>
                      <a:pPr algn="r" fontAlgn="b"/>
                      <a:r>
                        <a:rPr lang="en-US" sz="500" u="none" strike="noStrike" baseline="0">
                          <a:effectLst/>
                        </a:rPr>
                        <a:t>9:58:59</a:t>
                      </a:r>
                      <a:endParaRPr lang="en-US" sz="500" b="0" i="0" u="none" strike="noStrike" baseline="0">
                        <a:solidFill>
                          <a:srgbClr val="000000"/>
                        </a:solidFill>
                        <a:effectLst/>
                        <a:latin typeface="Calibri"/>
                      </a:endParaRPr>
                    </a:p>
                  </a:txBody>
                  <a:tcPr marL="5828" marR="5828" marT="5828" marB="0" anchor="b"/>
                </a:tc>
                <a:tc>
                  <a:txBody>
                    <a:bodyPr/>
                    <a:lstStyle/>
                    <a:p>
                      <a:pPr algn="l" fontAlgn="b"/>
                      <a:endParaRPr lang="en-US" sz="500" b="0" i="0" u="none" strike="noStrike" baseline="0">
                        <a:solidFill>
                          <a:srgbClr val="000000"/>
                        </a:solidFill>
                        <a:effectLst/>
                        <a:latin typeface="Calibri"/>
                      </a:endParaRPr>
                    </a:p>
                  </a:txBody>
                  <a:tcPr marL="5828" marR="5828" marT="5828" marB="0" anchor="b"/>
                </a:tc>
                <a:tc>
                  <a:txBody>
                    <a:bodyPr/>
                    <a:lstStyle/>
                    <a:p>
                      <a:pPr algn="l" fontAlgn="b"/>
                      <a:r>
                        <a:rPr lang="en-US" sz="500" u="none" strike="noStrike" baseline="0" dirty="0">
                          <a:effectLst/>
                        </a:rPr>
                        <a:t>Fulton and Church Street</a:t>
                      </a:r>
                      <a:endParaRPr lang="en-US" sz="500" b="0" i="0" u="none" strike="noStrike" baseline="0" dirty="0">
                        <a:solidFill>
                          <a:srgbClr val="000000"/>
                        </a:solidFill>
                        <a:effectLst/>
                        <a:latin typeface="Calibri"/>
                      </a:endParaRPr>
                    </a:p>
                  </a:txBody>
                  <a:tcPr marL="5828" marR="5828" marT="5828" marB="0" anchor="b"/>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55843425"/>
              </p:ext>
            </p:extLst>
          </p:nvPr>
        </p:nvGraphicFramePr>
        <p:xfrm>
          <a:off x="76200" y="1773555"/>
          <a:ext cx="8839200" cy="512445"/>
        </p:xfrm>
        <a:graphic>
          <a:graphicData uri="http://schemas.openxmlformats.org/drawingml/2006/table">
            <a:tbl>
              <a:tblPr>
                <a:tableStyleId>{5C22544A-7EE6-4342-B048-85BDC9FD1C3A}</a:tableStyleId>
              </a:tblPr>
              <a:tblGrid>
                <a:gridCol w="758744"/>
                <a:gridCol w="2822656"/>
                <a:gridCol w="609600"/>
                <a:gridCol w="609600"/>
                <a:gridCol w="2374977"/>
                <a:gridCol w="1663623"/>
              </a:tblGrid>
              <a:tr h="131445">
                <a:tc>
                  <a:txBody>
                    <a:bodyPr/>
                    <a:lstStyle/>
                    <a:p>
                      <a:pPr algn="r" fontAlgn="b"/>
                      <a:r>
                        <a:rPr lang="en-US" sz="1300" b="1" i="0" u="none" strike="noStrike" dirty="0" smtClean="0">
                          <a:solidFill>
                            <a:srgbClr val="000000"/>
                          </a:solidFill>
                          <a:effectLst/>
                          <a:latin typeface="Calibri"/>
                        </a:rPr>
                        <a:t>Interview</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Person</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Scene</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Time</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Location</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GPS</a:t>
                      </a:r>
                      <a:endParaRPr lang="en-US" sz="1300" b="1" i="0" u="none" strike="noStrike" dirty="0">
                        <a:solidFill>
                          <a:srgbClr val="000000"/>
                        </a:solidFill>
                        <a:effectLst/>
                        <a:latin typeface="Calibri"/>
                      </a:endParaRPr>
                    </a:p>
                  </a:txBody>
                  <a:tcPr marL="9525" marR="9525" marT="9525" marB="0" anchor="b">
                    <a:solidFill>
                      <a:srgbClr val="FFFF00"/>
                    </a:solidFill>
                  </a:tcPr>
                </a:tc>
              </a:tr>
              <a:tr h="304800">
                <a:tc>
                  <a:txBody>
                    <a:bodyPr/>
                    <a:lstStyle/>
                    <a:p>
                      <a:pPr algn="r" fontAlgn="b"/>
                      <a:r>
                        <a:rPr lang="en-US" sz="1200" b="0" u="none" strike="noStrike" dirty="0">
                          <a:effectLst/>
                        </a:rPr>
                        <a:t>460</a:t>
                      </a:r>
                      <a:endParaRPr lang="en-US" sz="12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200" b="0" u="none" strike="noStrike" dirty="0">
                          <a:effectLst/>
                        </a:rPr>
                        <a:t>Josephine, </a:t>
                      </a:r>
                      <a:r>
                        <a:rPr lang="en-US" sz="1200" b="0" u="none" strike="noStrike" dirty="0" smtClean="0">
                          <a:effectLst/>
                        </a:rPr>
                        <a:t>that lady </a:t>
                      </a:r>
                      <a:r>
                        <a:rPr lang="en-US" sz="1200" b="0" u="none" strike="noStrike" dirty="0">
                          <a:effectLst/>
                        </a:rPr>
                        <a:t>that 6 Truck helped</a:t>
                      </a:r>
                      <a:endParaRPr lang="en-US" sz="12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200" b="0" u="none" strike="noStrike" dirty="0">
                          <a:effectLst/>
                        </a:rPr>
                        <a:t>6</a:t>
                      </a:r>
                      <a:endParaRPr lang="en-US" sz="12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200" b="0" u="none" strike="noStrike" dirty="0">
                          <a:effectLst/>
                        </a:rPr>
                        <a:t>9:20:06</a:t>
                      </a:r>
                      <a:endParaRPr lang="en-US" sz="12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200" b="0" u="none" strike="noStrike" dirty="0">
                          <a:effectLst/>
                        </a:rPr>
                        <a:t>18th Floor of 1 World Trade Center</a:t>
                      </a:r>
                      <a:endParaRPr lang="en-US" sz="12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200" b="0" i="0" u="none" strike="noStrike" dirty="0" smtClean="0">
                          <a:solidFill>
                            <a:srgbClr val="000000"/>
                          </a:solidFill>
                          <a:effectLst/>
                          <a:latin typeface="+mn-lt"/>
                        </a:rPr>
                        <a:t>40.712240, -74.013413</a:t>
                      </a:r>
                    </a:p>
                  </a:txBody>
                  <a:tcPr marL="9525" marR="9525" marT="9525" marB="0" anchor="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37604819"/>
              </p:ext>
            </p:extLst>
          </p:nvPr>
        </p:nvGraphicFramePr>
        <p:xfrm>
          <a:off x="0" y="4576763"/>
          <a:ext cx="9035665" cy="452437"/>
        </p:xfrm>
        <a:graphic>
          <a:graphicData uri="http://schemas.openxmlformats.org/drawingml/2006/table">
            <a:tbl>
              <a:tblPr>
                <a:tableStyleId>{5C22544A-7EE6-4342-B048-85BDC9FD1C3A}</a:tableStyleId>
              </a:tblPr>
              <a:tblGrid>
                <a:gridCol w="914400"/>
                <a:gridCol w="1515694"/>
                <a:gridCol w="1024460"/>
                <a:gridCol w="666870"/>
                <a:gridCol w="3177816"/>
                <a:gridCol w="1736425"/>
              </a:tblGrid>
              <a:tr h="228600">
                <a:tc>
                  <a:txBody>
                    <a:bodyPr/>
                    <a:lstStyle/>
                    <a:p>
                      <a:pPr algn="r" fontAlgn="b"/>
                      <a:r>
                        <a:rPr lang="en-US" sz="1300" b="1" i="0" u="none" strike="noStrike" dirty="0" smtClean="0">
                          <a:solidFill>
                            <a:srgbClr val="000000"/>
                          </a:solidFill>
                          <a:effectLst/>
                          <a:latin typeface="Calibri"/>
                        </a:rPr>
                        <a:t>Interview</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Person</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Scene</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Time</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Location</a:t>
                      </a:r>
                      <a:endParaRPr lang="en-US" sz="13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1" i="0" u="none" strike="noStrike" dirty="0" smtClean="0">
                          <a:solidFill>
                            <a:srgbClr val="000000"/>
                          </a:solidFill>
                          <a:effectLst/>
                          <a:latin typeface="Calibri"/>
                        </a:rPr>
                        <a:t>GPS</a:t>
                      </a:r>
                      <a:endParaRPr lang="en-US" sz="1300" b="1" i="0" u="none" strike="noStrike" dirty="0">
                        <a:solidFill>
                          <a:srgbClr val="000000"/>
                        </a:solidFill>
                        <a:effectLst/>
                        <a:latin typeface="Calibri"/>
                      </a:endParaRPr>
                    </a:p>
                  </a:txBody>
                  <a:tcPr marL="9525" marR="9525" marT="9525" marB="0" anchor="b">
                    <a:solidFill>
                      <a:srgbClr val="FFFF00"/>
                    </a:solidFill>
                  </a:tcPr>
                </a:tc>
              </a:tr>
              <a:tr h="223837">
                <a:tc>
                  <a:txBody>
                    <a:bodyPr/>
                    <a:lstStyle/>
                    <a:p>
                      <a:pPr algn="r" fontAlgn="b"/>
                      <a:r>
                        <a:rPr lang="en-US" sz="1300" b="0" u="none" strike="noStrike" dirty="0">
                          <a:effectLst/>
                        </a:rPr>
                        <a:t>471</a:t>
                      </a:r>
                      <a:endParaRPr lang="en-US" sz="13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0" u="none" strike="noStrike" dirty="0" smtClean="0">
                          <a:effectLst/>
                        </a:rPr>
                        <a:t>heavyset lady</a:t>
                      </a:r>
                      <a:endParaRPr lang="en-US" sz="13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0" u="none" strike="noStrike" dirty="0" smtClean="0">
                          <a:effectLst/>
                        </a:rPr>
                        <a:t>27</a:t>
                      </a:r>
                      <a:endParaRPr lang="en-US" sz="13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0" u="none" strike="noStrike" dirty="0">
                          <a:effectLst/>
                        </a:rPr>
                        <a:t>9:56:33</a:t>
                      </a:r>
                      <a:endParaRPr lang="en-US" sz="13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0" u="none" strike="noStrike" dirty="0">
                          <a:effectLst/>
                        </a:rPr>
                        <a:t>Fulton and Church Street</a:t>
                      </a:r>
                      <a:endParaRPr lang="en-US" sz="13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300" b="0" i="0" u="none" strike="noStrike" dirty="0" smtClean="0">
                          <a:solidFill>
                            <a:srgbClr val="000000"/>
                          </a:solidFill>
                          <a:effectLst/>
                          <a:latin typeface="+mn-lt"/>
                        </a:rPr>
                        <a:t>40.711488,-74.010467</a:t>
                      </a:r>
                      <a:endParaRPr lang="en-US" sz="1300" b="0" i="0" u="none" strike="noStrike" dirty="0">
                        <a:solidFill>
                          <a:srgbClr val="000000"/>
                        </a:solidFill>
                        <a:effectLst/>
                        <a:latin typeface="Calibri"/>
                      </a:endParaRPr>
                    </a:p>
                  </a:txBody>
                  <a:tcPr marL="9525" marR="9525" marT="9525" marB="0" anchor="b">
                    <a:solidFill>
                      <a:srgbClr val="FFFF00"/>
                    </a:solidFill>
                  </a:tcPr>
                </a:tc>
              </a:tr>
            </a:tbl>
          </a:graphicData>
        </a:graphic>
      </p:graphicFrame>
      <p:cxnSp>
        <p:nvCxnSpPr>
          <p:cNvPr id="5" name="Straight Arrow Connector 4"/>
          <p:cNvCxnSpPr/>
          <p:nvPr/>
        </p:nvCxnSpPr>
        <p:spPr>
          <a:xfrm flipH="1" flipV="1">
            <a:off x="609600" y="1447800"/>
            <a:ext cx="381000" cy="304800"/>
          </a:xfrm>
          <a:prstGeom prst="straightConnector1">
            <a:avLst/>
          </a:prstGeom>
          <a:ln w="57150">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7665" y="5029200"/>
            <a:ext cx="545335" cy="304800"/>
          </a:xfrm>
          <a:prstGeom prst="straightConnector1">
            <a:avLst/>
          </a:prstGeom>
          <a:ln w="57150">
            <a:solidFill>
              <a:srgbClr val="0039A6"/>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9600" y="609600"/>
            <a:ext cx="1441613" cy="369332"/>
          </a:xfrm>
          <a:prstGeom prst="rect">
            <a:avLst/>
          </a:prstGeom>
          <a:noFill/>
        </p:spPr>
        <p:txBody>
          <a:bodyPr wrap="none" rtlCol="0">
            <a:spAutoFit/>
          </a:bodyPr>
          <a:lstStyle/>
          <a:p>
            <a:r>
              <a:rPr lang="en-US" b="1" dirty="0" smtClean="0">
                <a:solidFill>
                  <a:srgbClr val="0039A6"/>
                </a:solidFill>
              </a:rPr>
              <a:t>IV. Extraction</a:t>
            </a:r>
            <a:endParaRPr lang="en-US" b="1" dirty="0">
              <a:solidFill>
                <a:srgbClr val="0039A6"/>
              </a:solidFill>
            </a:endParaRPr>
          </a:p>
        </p:txBody>
      </p:sp>
    </p:spTree>
    <p:extLst>
      <p:ext uri="{BB962C8B-B14F-4D97-AF65-F5344CB8AC3E}">
        <p14:creationId xmlns:p14="http://schemas.microsoft.com/office/powerpoint/2010/main" val="125169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248400" cy="2360007"/>
          </a:xfrm>
          <a:prstGeom prst="rect">
            <a:avLst/>
          </a:prstGeom>
          <a:solidFill>
            <a:schemeClr val="bg1"/>
          </a:solidFill>
          <a:ln>
            <a:noFill/>
          </a:ln>
          <a:effectLst/>
        </p:spPr>
      </p:pic>
      <p:sp>
        <p:nvSpPr>
          <p:cNvPr id="3" name="TextBox 2"/>
          <p:cNvSpPr txBox="1"/>
          <p:nvPr/>
        </p:nvSpPr>
        <p:spPr>
          <a:xfrm>
            <a:off x="609600" y="609600"/>
            <a:ext cx="3831690" cy="369332"/>
          </a:xfrm>
          <a:prstGeom prst="rect">
            <a:avLst/>
          </a:prstGeom>
          <a:noFill/>
        </p:spPr>
        <p:txBody>
          <a:bodyPr wrap="none" rtlCol="0">
            <a:spAutoFit/>
          </a:bodyPr>
          <a:lstStyle/>
          <a:p>
            <a:r>
              <a:rPr lang="en-US" b="1" dirty="0" smtClean="0">
                <a:solidFill>
                  <a:srgbClr val="0039A6"/>
                </a:solidFill>
              </a:rPr>
              <a:t>V. Data Cleaning and Entity Resolution</a:t>
            </a:r>
            <a:endParaRPr lang="en-US" b="1" dirty="0">
              <a:solidFill>
                <a:srgbClr val="0039A6"/>
              </a:solidFill>
            </a:endParaRPr>
          </a:p>
        </p:txBody>
      </p:sp>
      <p:sp>
        <p:nvSpPr>
          <p:cNvPr id="2" name="TextBox 1"/>
          <p:cNvSpPr txBox="1"/>
          <p:nvPr/>
        </p:nvSpPr>
        <p:spPr>
          <a:xfrm>
            <a:off x="914400" y="4267200"/>
            <a:ext cx="7315200" cy="1077218"/>
          </a:xfrm>
          <a:prstGeom prst="rect">
            <a:avLst/>
          </a:prstGeom>
          <a:noFill/>
        </p:spPr>
        <p:txBody>
          <a:bodyPr wrap="square" rtlCol="0">
            <a:spAutoFit/>
          </a:bodyPr>
          <a:lstStyle/>
          <a:p>
            <a:pPr marL="285750" indent="-285750">
              <a:buFontTx/>
              <a:buChar char="-"/>
            </a:pPr>
            <a:r>
              <a:rPr lang="en-US" sz="1600" dirty="0" smtClean="0"/>
              <a:t>Network graph containing </a:t>
            </a:r>
            <a:r>
              <a:rPr lang="en-US" sz="1600" b="1" i="1" dirty="0" err="1" smtClean="0">
                <a:solidFill>
                  <a:srgbClr val="0039A6"/>
                </a:solidFill>
              </a:rPr>
              <a:t>Storygram</a:t>
            </a:r>
            <a:r>
              <a:rPr lang="en-US" sz="1600" dirty="0" smtClean="0">
                <a:solidFill>
                  <a:srgbClr val="0039A6"/>
                </a:solidFill>
              </a:rPr>
              <a:t> </a:t>
            </a:r>
            <a:r>
              <a:rPr lang="en-US" sz="1600" dirty="0" smtClean="0"/>
              <a:t>triples of Location, Time, and Person nodes with weight denoting veridicality of the relation.</a:t>
            </a:r>
          </a:p>
          <a:p>
            <a:pPr marL="285750" indent="-285750">
              <a:buFontTx/>
              <a:buChar char="-"/>
            </a:pPr>
            <a:r>
              <a:rPr lang="en-US" sz="1600" dirty="0" smtClean="0"/>
              <a:t>Collapsing triangles is equivalent to resolving entities</a:t>
            </a:r>
          </a:p>
          <a:p>
            <a:pPr marL="285750" indent="-285750">
              <a:buFontTx/>
              <a:buChar char="-"/>
            </a:pPr>
            <a:r>
              <a:rPr lang="en-US" sz="1600" dirty="0" smtClean="0"/>
              <a:t>Manual supplementing of </a:t>
            </a:r>
            <a:r>
              <a:rPr lang="en-US" sz="1600" dirty="0" err="1" smtClean="0"/>
              <a:t>lossy</a:t>
            </a:r>
            <a:r>
              <a:rPr lang="en-US" sz="1600" dirty="0" smtClean="0"/>
              <a:t> or absent data can cause entity resolution</a:t>
            </a:r>
            <a:endParaRPr lang="en-US" sz="1600" dirty="0"/>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70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65" y="700753"/>
            <a:ext cx="7775987" cy="609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609600"/>
            <a:ext cx="3831690" cy="369332"/>
          </a:xfrm>
          <a:prstGeom prst="rect">
            <a:avLst/>
          </a:prstGeom>
          <a:noFill/>
        </p:spPr>
        <p:txBody>
          <a:bodyPr wrap="none" rtlCol="0">
            <a:spAutoFit/>
          </a:bodyPr>
          <a:lstStyle/>
          <a:p>
            <a:r>
              <a:rPr lang="en-US" b="1" dirty="0" smtClean="0">
                <a:solidFill>
                  <a:srgbClr val="0039A6"/>
                </a:solidFill>
              </a:rPr>
              <a:t>V. Data Cleaning and Entity Resolution</a:t>
            </a:r>
            <a:endParaRPr lang="en-US" b="1" dirty="0">
              <a:solidFill>
                <a:srgbClr val="0039A6"/>
              </a:solidFill>
            </a:endParaRP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79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2583208" cy="369332"/>
          </a:xfrm>
          <a:prstGeom prst="rect">
            <a:avLst/>
          </a:prstGeom>
          <a:noFill/>
        </p:spPr>
        <p:txBody>
          <a:bodyPr wrap="none" rtlCol="0">
            <a:spAutoFit/>
          </a:bodyPr>
          <a:lstStyle/>
          <a:p>
            <a:r>
              <a:rPr lang="en-US" b="1" dirty="0" smtClean="0">
                <a:solidFill>
                  <a:srgbClr val="0039A6"/>
                </a:solidFill>
              </a:rPr>
              <a:t>VI. Modeling Uncertainty</a:t>
            </a:r>
            <a:endParaRPr lang="en-US" b="1" dirty="0">
              <a:solidFill>
                <a:srgbClr val="0039A6"/>
              </a:solidFill>
            </a:endParaRPr>
          </a:p>
        </p:txBody>
      </p:sp>
      <p:sp>
        <p:nvSpPr>
          <p:cNvPr id="2" name="TextBox 1"/>
          <p:cNvSpPr txBox="1"/>
          <p:nvPr/>
        </p:nvSpPr>
        <p:spPr>
          <a:xfrm>
            <a:off x="658258" y="1045488"/>
            <a:ext cx="7037942" cy="5632311"/>
          </a:xfrm>
          <a:prstGeom prst="rect">
            <a:avLst/>
          </a:prstGeom>
          <a:noFill/>
        </p:spPr>
        <p:txBody>
          <a:bodyPr wrap="square" rtlCol="0">
            <a:spAutoFit/>
          </a:bodyPr>
          <a:lstStyle/>
          <a:p>
            <a:r>
              <a:rPr lang="en-US" b="1" dirty="0" smtClean="0"/>
              <a:t>Veridicality</a:t>
            </a:r>
            <a:r>
              <a:rPr lang="en-US" dirty="0" smtClean="0"/>
              <a:t> is the assertion of truth of any piece of information.  For DHRV, veridicality is measured as a function of phrase tree distance of location, time, and person markers and the strength of uncertainty indicators between the relevant leaves.</a:t>
            </a:r>
          </a:p>
          <a:p>
            <a:endParaRPr lang="en-US" dirty="0" smtClean="0"/>
          </a:p>
          <a:p>
            <a:r>
              <a:rPr lang="en-US" dirty="0" smtClean="0"/>
              <a:t>519 indicators of uncertainty in English collected from the literature on veridicality and from various corpora.  Currently collecting survey data on degree of uncertainty indicated by phrases in various sentential and semantic contexts.</a:t>
            </a:r>
          </a:p>
          <a:p>
            <a:endParaRPr lang="en-US" dirty="0" smtClean="0"/>
          </a:p>
          <a:p>
            <a:r>
              <a:rPr lang="en-US" b="1" dirty="0" smtClean="0"/>
              <a:t>Design</a:t>
            </a:r>
          </a:p>
          <a:p>
            <a:r>
              <a:rPr lang="en-US" dirty="0" smtClean="0"/>
              <a:t>Phrases = {p</a:t>
            </a:r>
            <a:r>
              <a:rPr lang="en-US" baseline="-25000" dirty="0"/>
              <a:t>i</a:t>
            </a:r>
            <a:r>
              <a:rPr lang="en-US" dirty="0" smtClean="0"/>
              <a:t>, </a:t>
            </a:r>
            <a:r>
              <a:rPr lang="en-US" dirty="0" err="1" smtClean="0"/>
              <a:t>p</a:t>
            </a:r>
            <a:r>
              <a:rPr lang="en-US" baseline="-25000" dirty="0" err="1"/>
              <a:t>j</a:t>
            </a:r>
            <a:r>
              <a:rPr lang="en-US" dirty="0" smtClean="0"/>
              <a:t>, </a:t>
            </a:r>
            <a:r>
              <a:rPr lang="en-US" dirty="0" err="1" smtClean="0"/>
              <a:t>p</a:t>
            </a:r>
            <a:r>
              <a:rPr lang="en-US" baseline="-25000" dirty="0" err="1"/>
              <a:t>k</a:t>
            </a:r>
            <a:r>
              <a:rPr lang="en-US" dirty="0" smtClean="0"/>
              <a:t>, … </a:t>
            </a:r>
            <a:r>
              <a:rPr lang="en-US" dirty="0" err="1" smtClean="0"/>
              <a:t>p</a:t>
            </a:r>
            <a:r>
              <a:rPr lang="en-US" baseline="-25000" dirty="0" err="1" smtClean="0"/>
              <a:t>n</a:t>
            </a:r>
            <a:r>
              <a:rPr lang="en-US" dirty="0" smtClean="0"/>
              <a:t>}</a:t>
            </a:r>
          </a:p>
          <a:p>
            <a:r>
              <a:rPr lang="en-US" dirty="0" smtClean="0"/>
              <a:t>Sentence Blanks = {</a:t>
            </a:r>
            <a:r>
              <a:rPr lang="en-US" dirty="0" err="1" smtClean="0"/>
              <a:t>s</a:t>
            </a:r>
            <a:r>
              <a:rPr lang="en-US" baseline="-25000" dirty="0" err="1"/>
              <a:t>a</a:t>
            </a:r>
            <a:r>
              <a:rPr lang="en-US" dirty="0" smtClean="0"/>
              <a:t>, </a:t>
            </a:r>
            <a:r>
              <a:rPr lang="en-US" dirty="0" err="1" smtClean="0"/>
              <a:t>s</a:t>
            </a:r>
            <a:r>
              <a:rPr lang="en-US" baseline="-25000" dirty="0" err="1"/>
              <a:t>b</a:t>
            </a:r>
            <a:r>
              <a:rPr lang="en-US" dirty="0" smtClean="0"/>
              <a:t>, </a:t>
            </a:r>
            <a:r>
              <a:rPr lang="en-US" dirty="0" err="1" smtClean="0"/>
              <a:t>s</a:t>
            </a:r>
            <a:r>
              <a:rPr lang="en-US" baseline="-25000" dirty="0" err="1"/>
              <a:t>c</a:t>
            </a:r>
            <a:r>
              <a:rPr lang="en-US" dirty="0" smtClean="0"/>
              <a:t>, … </a:t>
            </a:r>
            <a:r>
              <a:rPr lang="en-US" dirty="0" err="1" smtClean="0"/>
              <a:t>s</a:t>
            </a:r>
            <a:r>
              <a:rPr lang="en-US" baseline="-25000" dirty="0" err="1" smtClean="0"/>
              <a:t>n</a:t>
            </a:r>
            <a:r>
              <a:rPr lang="en-US" dirty="0" smtClean="0"/>
              <a:t>}</a:t>
            </a:r>
          </a:p>
          <a:p>
            <a:r>
              <a:rPr lang="en-US" dirty="0" smtClean="0"/>
              <a:t>Bins = {b</a:t>
            </a:r>
            <a:r>
              <a:rPr lang="en-US" baseline="-25000" dirty="0" smtClean="0"/>
              <a:t>1</a:t>
            </a:r>
            <a:r>
              <a:rPr lang="en-US" dirty="0" smtClean="0"/>
              <a:t>, b</a:t>
            </a:r>
            <a:r>
              <a:rPr lang="en-US" baseline="-25000" dirty="0" smtClean="0"/>
              <a:t>2</a:t>
            </a:r>
            <a:r>
              <a:rPr lang="en-US" dirty="0" smtClean="0"/>
              <a:t>, b</a:t>
            </a:r>
            <a:r>
              <a:rPr lang="en-US" baseline="-25000" dirty="0" smtClean="0"/>
              <a:t>3</a:t>
            </a:r>
            <a:r>
              <a:rPr lang="en-US" dirty="0" smtClean="0"/>
              <a:t>, … </a:t>
            </a:r>
            <a:r>
              <a:rPr lang="en-US" dirty="0" err="1" smtClean="0"/>
              <a:t>b</a:t>
            </a:r>
            <a:r>
              <a:rPr lang="en-US" baseline="-25000" dirty="0" err="1" smtClean="0"/>
              <a:t>n</a:t>
            </a:r>
            <a:r>
              <a:rPr lang="en-US" dirty="0" smtClean="0"/>
              <a:t>}</a:t>
            </a:r>
          </a:p>
          <a:p>
            <a:r>
              <a:rPr lang="en-US" dirty="0" smtClean="0"/>
              <a:t>Bin</a:t>
            </a:r>
            <a:r>
              <a:rPr lang="en-US" baseline="-25000" dirty="0" smtClean="0"/>
              <a:t>1</a:t>
            </a:r>
            <a:r>
              <a:rPr lang="en-US" dirty="0" smtClean="0"/>
              <a:t> = {p</a:t>
            </a:r>
            <a:r>
              <a:rPr lang="en-US" baseline="-25000" dirty="0" smtClean="0"/>
              <a:t>i</a:t>
            </a:r>
            <a:r>
              <a:rPr lang="en-US" dirty="0" smtClean="0"/>
              <a:t>, </a:t>
            </a:r>
            <a:r>
              <a:rPr lang="en-US" dirty="0" err="1" smtClean="0"/>
              <a:t>s</a:t>
            </a:r>
            <a:r>
              <a:rPr lang="en-US" baseline="-25000" dirty="0" err="1" smtClean="0"/>
              <a:t>a</a:t>
            </a:r>
            <a:r>
              <a:rPr lang="en-US" dirty="0" smtClean="0"/>
              <a:t>, </a:t>
            </a:r>
            <a:r>
              <a:rPr lang="en-US" dirty="0" err="1" smtClean="0"/>
              <a:t>p</a:t>
            </a:r>
            <a:r>
              <a:rPr lang="en-US" baseline="-25000" dirty="0" err="1" smtClean="0"/>
              <a:t>j</a:t>
            </a:r>
            <a:r>
              <a:rPr lang="en-US" dirty="0" smtClean="0"/>
              <a:t>, </a:t>
            </a:r>
            <a:r>
              <a:rPr lang="en-US" dirty="0" err="1" smtClean="0"/>
              <a:t>s</a:t>
            </a:r>
            <a:r>
              <a:rPr lang="en-US" baseline="-25000" dirty="0" err="1" smtClean="0"/>
              <a:t>b</a:t>
            </a:r>
            <a:r>
              <a:rPr lang="en-US" dirty="0" smtClean="0"/>
              <a:t>, </a:t>
            </a:r>
            <a:r>
              <a:rPr lang="en-US" dirty="0" err="1" smtClean="0"/>
              <a:t>p</a:t>
            </a:r>
            <a:r>
              <a:rPr lang="en-US" baseline="-25000" dirty="0" err="1" smtClean="0"/>
              <a:t>k</a:t>
            </a:r>
            <a:r>
              <a:rPr lang="en-US" dirty="0" smtClean="0"/>
              <a:t>, </a:t>
            </a:r>
            <a:r>
              <a:rPr lang="en-US" dirty="0" err="1" smtClean="0"/>
              <a:t>s</a:t>
            </a:r>
            <a:r>
              <a:rPr lang="en-US" baseline="-25000" dirty="0" err="1" smtClean="0"/>
              <a:t>c</a:t>
            </a:r>
            <a:r>
              <a:rPr lang="en-US" dirty="0" smtClean="0"/>
              <a:t>, … </a:t>
            </a:r>
            <a:r>
              <a:rPr lang="en-US" dirty="0" err="1" smtClean="0"/>
              <a:t>p</a:t>
            </a:r>
            <a:r>
              <a:rPr lang="en-US" baseline="-25000" dirty="0" err="1" smtClean="0"/>
              <a:t>n</a:t>
            </a:r>
            <a:r>
              <a:rPr lang="en-US" dirty="0" smtClean="0"/>
              <a:t>, </a:t>
            </a:r>
            <a:r>
              <a:rPr lang="en-US" dirty="0" err="1" smtClean="0"/>
              <a:t>s</a:t>
            </a:r>
            <a:r>
              <a:rPr lang="en-US" baseline="-25000" dirty="0" err="1" smtClean="0"/>
              <a:t>n</a:t>
            </a:r>
            <a:r>
              <a:rPr lang="en-US" dirty="0" smtClean="0"/>
              <a:t>}</a:t>
            </a:r>
            <a:endParaRPr lang="en-US" dirty="0"/>
          </a:p>
          <a:p>
            <a:endParaRPr lang="en-US" dirty="0" smtClean="0"/>
          </a:p>
          <a:p>
            <a:r>
              <a:rPr lang="en-US" b="1" dirty="0" smtClean="0"/>
              <a:t>Example</a:t>
            </a:r>
          </a:p>
          <a:p>
            <a:r>
              <a:rPr lang="en-US" dirty="0" smtClean="0"/>
              <a:t>Bin 1 = Modals</a:t>
            </a:r>
          </a:p>
          <a:p>
            <a:r>
              <a:rPr lang="en-US" dirty="0" smtClean="0"/>
              <a:t>Phrase 1, 2, 3, 4 = “may”, “must”, “</a:t>
            </a:r>
            <a:r>
              <a:rPr lang="en-US" dirty="0"/>
              <a:t>c</a:t>
            </a:r>
            <a:r>
              <a:rPr lang="en-US" dirty="0" smtClean="0"/>
              <a:t>ould”, “ought to”</a:t>
            </a:r>
          </a:p>
          <a:p>
            <a:r>
              <a:rPr lang="en-US" dirty="0" smtClean="0"/>
              <a:t>Sentence 1 = “I ___ have seen the Chief on the 16</a:t>
            </a:r>
            <a:r>
              <a:rPr lang="en-US" baseline="30000" dirty="0" smtClean="0"/>
              <a:t>th</a:t>
            </a:r>
            <a:r>
              <a:rPr lang="en-US" dirty="0" smtClean="0"/>
              <a:t> floor.”</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343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bmiller47\Desktop\ieee.bd.hrv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485775"/>
            <a:ext cx="3076575" cy="5886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09600"/>
            <a:ext cx="2476447" cy="369332"/>
          </a:xfrm>
          <a:prstGeom prst="rect">
            <a:avLst/>
          </a:prstGeom>
          <a:noFill/>
        </p:spPr>
        <p:txBody>
          <a:bodyPr wrap="none" rtlCol="0">
            <a:spAutoFit/>
          </a:bodyPr>
          <a:lstStyle/>
          <a:p>
            <a:r>
              <a:rPr lang="en-US" b="1" dirty="0" smtClean="0">
                <a:solidFill>
                  <a:srgbClr val="0039A6"/>
                </a:solidFill>
              </a:rPr>
              <a:t>VII. Modeling Violations</a:t>
            </a:r>
            <a:endParaRPr lang="en-US" b="1" dirty="0">
              <a:solidFill>
                <a:srgbClr val="0039A6"/>
              </a:solidFill>
            </a:endParaRPr>
          </a:p>
        </p:txBody>
      </p:sp>
      <p:sp>
        <p:nvSpPr>
          <p:cNvPr id="4" name="TextBox 3"/>
          <p:cNvSpPr txBox="1"/>
          <p:nvPr/>
        </p:nvSpPr>
        <p:spPr>
          <a:xfrm>
            <a:off x="726697" y="1447800"/>
            <a:ext cx="4835904" cy="2862322"/>
          </a:xfrm>
          <a:prstGeom prst="rect">
            <a:avLst/>
          </a:prstGeom>
          <a:noFill/>
        </p:spPr>
        <p:txBody>
          <a:bodyPr wrap="square" rtlCol="0">
            <a:spAutoFit/>
          </a:bodyPr>
          <a:lstStyle/>
          <a:p>
            <a:pPr marL="285750" indent="-285750">
              <a:buFontTx/>
              <a:buChar char="-"/>
            </a:pPr>
            <a:r>
              <a:rPr lang="en-US" dirty="0" smtClean="0"/>
              <a:t>HURIDOCs developed an </a:t>
            </a:r>
            <a:r>
              <a:rPr lang="en-US" i="1" dirty="0" smtClean="0">
                <a:solidFill>
                  <a:srgbClr val="0039A6"/>
                </a:solidFill>
              </a:rPr>
              <a:t>ontology of Rights, Violations, Types, Methods, Acts</a:t>
            </a:r>
            <a:r>
              <a:rPr lang="en-US" dirty="0" smtClean="0"/>
              <a:t>, and correlated information containing ~1,200 categories in a hierarchical classification schema</a:t>
            </a:r>
          </a:p>
          <a:p>
            <a:endParaRPr lang="en-US" dirty="0" smtClean="0"/>
          </a:p>
          <a:p>
            <a:pPr marL="285750" indent="-285750">
              <a:buFontTx/>
              <a:buChar char="-"/>
            </a:pPr>
            <a:r>
              <a:rPr lang="en-US" dirty="0" smtClean="0"/>
              <a:t>Developing </a:t>
            </a:r>
            <a:r>
              <a:rPr lang="en-US" i="1" dirty="0" smtClean="0">
                <a:solidFill>
                  <a:srgbClr val="0039A6"/>
                </a:solidFill>
              </a:rPr>
              <a:t>an LSA for rights violations</a:t>
            </a:r>
            <a:r>
              <a:rPr lang="en-US" dirty="0" smtClean="0"/>
              <a:t>, as conventional semantic spaces don’t contain domain relevant language vectors for accurate classification of detailed rights violations</a:t>
            </a:r>
            <a:endParaRPr lang="en-US" dirty="0"/>
          </a:p>
        </p:txBody>
      </p:sp>
      <p:sp>
        <p:nvSpPr>
          <p:cNvPr id="5" name="TextBox 4"/>
          <p:cNvSpPr txBox="1"/>
          <p:nvPr/>
        </p:nvSpPr>
        <p:spPr>
          <a:xfrm>
            <a:off x="5907499" y="6482166"/>
            <a:ext cx="2672526" cy="338554"/>
          </a:xfrm>
          <a:prstGeom prst="rect">
            <a:avLst/>
          </a:prstGeom>
          <a:solidFill>
            <a:schemeClr val="bg1"/>
          </a:solidFill>
        </p:spPr>
        <p:txBody>
          <a:bodyPr wrap="none" rtlCol="0">
            <a:spAutoFit/>
          </a:bodyPr>
          <a:lstStyle/>
          <a:p>
            <a:r>
              <a:rPr lang="en-US" sz="800" dirty="0" smtClean="0"/>
              <a:t>N. Cross and H. Jarvis.  1999.  </a:t>
            </a:r>
            <a:r>
              <a:rPr lang="en-US" sz="800" u="sng" dirty="0" smtClean="0"/>
              <a:t>CGDB: Input Manual for CBIB</a:t>
            </a:r>
            <a:r>
              <a:rPr lang="en-US" sz="800" dirty="0" smtClean="0"/>
              <a:t>. </a:t>
            </a:r>
          </a:p>
          <a:p>
            <a:r>
              <a:rPr lang="en-US" sz="800" dirty="0" smtClean="0"/>
              <a:t>  Cambodian Genocide Program.  52.</a:t>
            </a:r>
            <a:endParaRPr lang="en-US" sz="800"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71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800100" cy="6858000"/>
          </a:xfrm>
          <a:prstGeom prst="rect">
            <a:avLst/>
          </a:prstGeom>
        </p:spPr>
      </p:pic>
      <p:sp>
        <p:nvSpPr>
          <p:cNvPr id="16" name="Rectangle 15"/>
          <p:cNvSpPr/>
          <p:nvPr/>
        </p:nvSpPr>
        <p:spPr>
          <a:xfrm>
            <a:off x="0" y="3810000"/>
            <a:ext cx="9152248" cy="304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52248" cy="3810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5" name="Picture 7" descr="C:\Users\bmiller47\Dropbox\isvc2013\images\storylines-mode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8" y="4343400"/>
            <a:ext cx="484690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bmiller47\Dropbox\isvc2013\images\storygraph-exam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0"/>
            <a:ext cx="2815112" cy="3581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10199" y="3995678"/>
            <a:ext cx="3810001" cy="2862322"/>
          </a:xfrm>
          <a:prstGeom prst="rect">
            <a:avLst/>
          </a:prstGeom>
          <a:noFill/>
        </p:spPr>
        <p:txBody>
          <a:bodyPr wrap="square" rtlCol="0">
            <a:spAutoFit/>
          </a:bodyPr>
          <a:lstStyle/>
          <a:p>
            <a:pPr marL="285750" indent="-285750">
              <a:buFontTx/>
              <a:buChar char="-"/>
            </a:pPr>
            <a:r>
              <a:rPr lang="en-US" dirty="0" smtClean="0"/>
              <a:t>Each point represents an entity at a location at a given time</a:t>
            </a:r>
          </a:p>
          <a:p>
            <a:pPr marL="285750" indent="-285750">
              <a:buFontTx/>
              <a:buChar char="-"/>
            </a:pPr>
            <a:r>
              <a:rPr lang="en-US" dirty="0" smtClean="0"/>
              <a:t>Secondary trails can be drawn connecting the various appearances of an entity in the visualized corpus</a:t>
            </a:r>
          </a:p>
          <a:p>
            <a:pPr marL="285750" indent="-285750">
              <a:buFontTx/>
              <a:buChar char="-"/>
            </a:pPr>
            <a:r>
              <a:rPr lang="en-US" dirty="0" smtClean="0"/>
              <a:t>These </a:t>
            </a:r>
            <a:r>
              <a:rPr lang="en-US" b="1" dirty="0" smtClean="0"/>
              <a:t>Storylines</a:t>
            </a:r>
            <a:r>
              <a:rPr lang="en-US" dirty="0" smtClean="0"/>
              <a:t> show the movement of individuals, or ideas, across the space and time of a documented event</a:t>
            </a:r>
          </a:p>
        </p:txBody>
      </p:sp>
      <p:sp>
        <p:nvSpPr>
          <p:cNvPr id="3" name="TextBox 2"/>
          <p:cNvSpPr txBox="1"/>
          <p:nvPr/>
        </p:nvSpPr>
        <p:spPr>
          <a:xfrm>
            <a:off x="33969" y="381000"/>
            <a:ext cx="5715667" cy="2862322"/>
          </a:xfrm>
          <a:prstGeom prst="rect">
            <a:avLst/>
          </a:prstGeom>
          <a:noFill/>
        </p:spPr>
        <p:txBody>
          <a:bodyPr wrap="square" rtlCol="0">
            <a:spAutoFit/>
          </a:bodyPr>
          <a:lstStyle/>
          <a:p>
            <a:pPr marL="285750" indent="-285750">
              <a:buFontTx/>
              <a:buChar char="-"/>
            </a:pPr>
            <a:r>
              <a:rPr lang="en-US" dirty="0" smtClean="0"/>
              <a:t>Parallel coordinate plots originated by </a:t>
            </a:r>
            <a:r>
              <a:rPr lang="en-US" dirty="0" err="1" smtClean="0"/>
              <a:t>Philbert</a:t>
            </a:r>
            <a:r>
              <a:rPr lang="en-US" dirty="0" smtClean="0"/>
              <a:t> Maurice </a:t>
            </a:r>
            <a:r>
              <a:rPr lang="en-US" dirty="0" err="1" smtClean="0"/>
              <a:t>d'Ocagnein</a:t>
            </a:r>
            <a:r>
              <a:rPr lang="en-US" dirty="0" smtClean="0"/>
              <a:t> in 1885, modernized in the 1970s by Al Isenberg.</a:t>
            </a:r>
          </a:p>
          <a:p>
            <a:endParaRPr lang="en-US" dirty="0" smtClean="0"/>
          </a:p>
          <a:p>
            <a:pPr marL="285750" indent="-285750">
              <a:buFontTx/>
              <a:buChar char="-"/>
            </a:pPr>
            <a:r>
              <a:rPr lang="en-US" dirty="0" smtClean="0"/>
              <a:t>Our implementation of a 2-axis parallel coordinate graph emphasizes </a:t>
            </a:r>
            <a:r>
              <a:rPr lang="en-US" i="1" dirty="0" smtClean="0">
                <a:solidFill>
                  <a:srgbClr val="0039A6"/>
                </a:solidFill>
              </a:rPr>
              <a:t>events over time at locations</a:t>
            </a:r>
            <a:r>
              <a:rPr lang="en-US" dirty="0" smtClean="0"/>
              <a:t>.</a:t>
            </a:r>
          </a:p>
          <a:p>
            <a:pPr marL="285750" indent="-285750">
              <a:buFontTx/>
              <a:buChar char="-"/>
            </a:pPr>
            <a:endParaRPr lang="en-US" dirty="0"/>
          </a:p>
          <a:p>
            <a:pPr marL="285750" indent="-285750">
              <a:buFontTx/>
              <a:buChar char="-"/>
            </a:pPr>
            <a:r>
              <a:rPr lang="en-US" dirty="0" smtClean="0"/>
              <a:t>Cartesian plots emphasize an easy to recognize location but occlude time.  </a:t>
            </a:r>
          </a:p>
          <a:p>
            <a:pPr marL="285750" indent="-285750">
              <a:buFontTx/>
              <a:buChar char="-"/>
            </a:pPr>
            <a:endParaRPr lang="en-US" dirty="0"/>
          </a:p>
        </p:txBody>
      </p:sp>
      <p:cxnSp>
        <p:nvCxnSpPr>
          <p:cNvPr id="11" name="Straight Connector 10"/>
          <p:cNvCxnSpPr/>
          <p:nvPr/>
        </p:nvCxnSpPr>
        <p:spPr>
          <a:xfrm>
            <a:off x="0" y="3810000"/>
            <a:ext cx="915224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7814" y="54817"/>
            <a:ext cx="4344074" cy="369332"/>
          </a:xfrm>
          <a:prstGeom prst="rect">
            <a:avLst/>
          </a:prstGeom>
          <a:noFill/>
        </p:spPr>
        <p:txBody>
          <a:bodyPr wrap="none" rtlCol="0">
            <a:spAutoFit/>
          </a:bodyPr>
          <a:lstStyle/>
          <a:p>
            <a:r>
              <a:rPr lang="en-US" b="1" dirty="0" smtClean="0">
                <a:solidFill>
                  <a:srgbClr val="0039A6"/>
                </a:solidFill>
              </a:rPr>
              <a:t>VIII. </a:t>
            </a:r>
            <a:r>
              <a:rPr lang="en-US" b="1" dirty="0" err="1" smtClean="0">
                <a:solidFill>
                  <a:srgbClr val="0039A6"/>
                </a:solidFill>
              </a:rPr>
              <a:t>Storygraph</a:t>
            </a:r>
            <a:r>
              <a:rPr lang="en-US" b="1" dirty="0" smtClean="0">
                <a:solidFill>
                  <a:srgbClr val="0039A6"/>
                </a:solidFill>
              </a:rPr>
              <a:t> and Storyline Visualizations</a:t>
            </a:r>
            <a:endParaRPr lang="en-US" b="1" dirty="0">
              <a:solidFill>
                <a:srgbClr val="0039A6"/>
              </a:solidFill>
            </a:endParaRPr>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88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3000" y="5593282"/>
            <a:ext cx="1879425"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X axis = Date &amp; Time</a:t>
            </a:r>
            <a:endParaRPr lang="en-US" sz="1600"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7814" y="54817"/>
            <a:ext cx="7178760" cy="369332"/>
          </a:xfrm>
          <a:prstGeom prst="rect">
            <a:avLst/>
          </a:prstGeom>
          <a:noFill/>
        </p:spPr>
        <p:txBody>
          <a:bodyPr wrap="none" rtlCol="0">
            <a:spAutoFit/>
          </a:bodyPr>
          <a:lstStyle/>
          <a:p>
            <a:r>
              <a:rPr lang="en-US" b="1" dirty="0" smtClean="0">
                <a:solidFill>
                  <a:srgbClr val="0039A6"/>
                </a:solidFill>
              </a:rPr>
              <a:t>VIII. </a:t>
            </a:r>
            <a:r>
              <a:rPr lang="en-US" b="1" dirty="0" err="1" smtClean="0">
                <a:solidFill>
                  <a:srgbClr val="0039A6"/>
                </a:solidFill>
              </a:rPr>
              <a:t>Storygraph</a:t>
            </a:r>
            <a:r>
              <a:rPr lang="en-US" b="1" dirty="0" smtClean="0">
                <a:solidFill>
                  <a:srgbClr val="0039A6"/>
                </a:solidFill>
              </a:rPr>
              <a:t> Visualization of World Trade Center Task Force Interviews</a:t>
            </a:r>
            <a:endParaRPr lang="en-US" b="1" dirty="0">
              <a:solidFill>
                <a:srgbClr val="0039A6"/>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
            <a:ext cx="9144000" cy="4793803"/>
          </a:xfrm>
          <a:prstGeom prst="rect">
            <a:avLst/>
          </a:prstGeom>
        </p:spPr>
      </p:pic>
      <p:sp>
        <p:nvSpPr>
          <p:cNvPr id="13" name="TextBox 12"/>
          <p:cNvSpPr txBox="1"/>
          <p:nvPr/>
        </p:nvSpPr>
        <p:spPr>
          <a:xfrm>
            <a:off x="6629400" y="365251"/>
            <a:ext cx="1772921"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Y2 axis = Longitude</a:t>
            </a:r>
          </a:p>
        </p:txBody>
      </p:sp>
      <p:sp>
        <p:nvSpPr>
          <p:cNvPr id="14" name="TextBox 13"/>
          <p:cNvSpPr txBox="1"/>
          <p:nvPr/>
        </p:nvSpPr>
        <p:spPr>
          <a:xfrm>
            <a:off x="838200" y="518779"/>
            <a:ext cx="1625125"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Y1 axis = Latitude</a:t>
            </a:r>
          </a:p>
        </p:txBody>
      </p:sp>
      <p:cxnSp>
        <p:nvCxnSpPr>
          <p:cNvPr id="6" name="Straight Arrow Connector 5"/>
          <p:cNvCxnSpPr>
            <a:stCxn id="2" idx="0"/>
          </p:cNvCxnSpPr>
          <p:nvPr/>
        </p:nvCxnSpPr>
        <p:spPr>
          <a:xfrm flipH="1" flipV="1">
            <a:off x="7221164" y="5094878"/>
            <a:ext cx="251549" cy="4984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4" idx="1"/>
          </p:cNvCxnSpPr>
          <p:nvPr/>
        </p:nvCxnSpPr>
        <p:spPr>
          <a:xfrm flipH="1">
            <a:off x="413182" y="688056"/>
            <a:ext cx="425018" cy="1692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p:cNvCxnSpPr>
          <p:nvPr/>
        </p:nvCxnSpPr>
        <p:spPr>
          <a:xfrm>
            <a:off x="7515861" y="703805"/>
            <a:ext cx="1170939" cy="2867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757" y="5424005"/>
            <a:ext cx="5974456"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~7,500 data points of 2,050 entities at 2,151 locations at various times</a:t>
            </a:r>
            <a:endParaRPr lang="en-US" sz="1600" dirty="0"/>
          </a:p>
        </p:txBody>
      </p:sp>
      <p:sp>
        <p:nvSpPr>
          <p:cNvPr id="12" name="TextBox 11"/>
          <p:cNvSpPr txBox="1"/>
          <p:nvPr/>
        </p:nvSpPr>
        <p:spPr>
          <a:xfrm>
            <a:off x="4648200" y="1676400"/>
            <a:ext cx="2217979"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Tangent lines = locations</a:t>
            </a:r>
          </a:p>
        </p:txBody>
      </p:sp>
      <p:cxnSp>
        <p:nvCxnSpPr>
          <p:cNvPr id="16" name="Straight Arrow Connector 15"/>
          <p:cNvCxnSpPr>
            <a:stCxn id="12" idx="0"/>
          </p:cNvCxnSpPr>
          <p:nvPr/>
        </p:nvCxnSpPr>
        <p:spPr>
          <a:xfrm flipH="1" flipV="1">
            <a:off x="5486400" y="1143000"/>
            <a:ext cx="27079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149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7814" y="54817"/>
            <a:ext cx="7178760" cy="369332"/>
          </a:xfrm>
          <a:prstGeom prst="rect">
            <a:avLst/>
          </a:prstGeom>
          <a:noFill/>
        </p:spPr>
        <p:txBody>
          <a:bodyPr wrap="none" rtlCol="0">
            <a:spAutoFit/>
          </a:bodyPr>
          <a:lstStyle/>
          <a:p>
            <a:r>
              <a:rPr lang="en-US" b="1" dirty="0">
                <a:solidFill>
                  <a:srgbClr val="0039A6"/>
                </a:solidFill>
              </a:rPr>
              <a:t>VIII. </a:t>
            </a:r>
            <a:r>
              <a:rPr lang="en-US" b="1" dirty="0" err="1">
                <a:solidFill>
                  <a:srgbClr val="0039A6"/>
                </a:solidFill>
              </a:rPr>
              <a:t>Storygraph</a:t>
            </a:r>
            <a:r>
              <a:rPr lang="en-US" b="1" dirty="0">
                <a:solidFill>
                  <a:srgbClr val="0039A6"/>
                </a:solidFill>
              </a:rPr>
              <a:t> Visualization of World Trade Center Task Force Interviews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
            <a:ext cx="9144000" cy="4793803"/>
          </a:xfrm>
          <a:prstGeom prst="rect">
            <a:avLst/>
          </a:prstGeom>
        </p:spPr>
      </p:pic>
      <p:sp>
        <p:nvSpPr>
          <p:cNvPr id="23" name="TextBox 22"/>
          <p:cNvSpPr txBox="1"/>
          <p:nvPr/>
        </p:nvSpPr>
        <p:spPr>
          <a:xfrm>
            <a:off x="413182" y="5593282"/>
            <a:ext cx="3384388" cy="338554"/>
          </a:xfrm>
          <a:prstGeom prst="rect">
            <a:avLst/>
          </a:prstGeom>
          <a:solidFill>
            <a:schemeClr val="bg1">
              <a:lumMod val="95000"/>
            </a:schemeClr>
          </a:solidFill>
          <a:ln>
            <a:solidFill>
              <a:srgbClr val="0039A6"/>
            </a:solidFill>
          </a:ln>
        </p:spPr>
        <p:txBody>
          <a:bodyPr wrap="none" rtlCol="0">
            <a:spAutoFit/>
          </a:bodyPr>
          <a:lstStyle/>
          <a:p>
            <a:r>
              <a:rPr lang="en-US" sz="1600" dirty="0"/>
              <a:t>American Airlines Flight 11 hits 1 WTC </a:t>
            </a:r>
            <a:endParaRPr lang="en-US" sz="1600" dirty="0" smtClean="0"/>
          </a:p>
        </p:txBody>
      </p:sp>
      <p:cxnSp>
        <p:nvCxnSpPr>
          <p:cNvPr id="24" name="Straight Arrow Connector 23"/>
          <p:cNvCxnSpPr>
            <a:stCxn id="23" idx="0"/>
          </p:cNvCxnSpPr>
          <p:nvPr/>
        </p:nvCxnSpPr>
        <p:spPr>
          <a:xfrm flipH="1" flipV="1">
            <a:off x="750165" y="4572000"/>
            <a:ext cx="1355211" cy="10212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43349" y="4402723"/>
            <a:ext cx="3257302" cy="338554"/>
          </a:xfrm>
          <a:prstGeom prst="rect">
            <a:avLst/>
          </a:prstGeom>
          <a:solidFill>
            <a:schemeClr val="bg1">
              <a:lumMod val="95000"/>
            </a:schemeClr>
          </a:solidFill>
          <a:ln>
            <a:solidFill>
              <a:srgbClr val="0039A6"/>
            </a:solidFill>
          </a:ln>
        </p:spPr>
        <p:txBody>
          <a:bodyPr wrap="none" rtlCol="0">
            <a:spAutoFit/>
          </a:bodyPr>
          <a:lstStyle/>
          <a:p>
            <a:r>
              <a:rPr lang="en-US" sz="1600" dirty="0"/>
              <a:t>United Airlines Flight 175 hits 2 WTC </a:t>
            </a:r>
            <a:endParaRPr lang="en-US" sz="1600" dirty="0" smtClean="0"/>
          </a:p>
        </p:txBody>
      </p:sp>
      <p:cxnSp>
        <p:nvCxnSpPr>
          <p:cNvPr id="30" name="Straight Arrow Connector 29"/>
          <p:cNvCxnSpPr>
            <a:stCxn id="29" idx="1"/>
          </p:cNvCxnSpPr>
          <p:nvPr/>
        </p:nvCxnSpPr>
        <p:spPr>
          <a:xfrm flipH="1" flipV="1">
            <a:off x="990601" y="4267200"/>
            <a:ext cx="1952748"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15248" y="1283114"/>
            <a:ext cx="2782941"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2 World Trade Center Collapses</a:t>
            </a:r>
          </a:p>
        </p:txBody>
      </p:sp>
      <p:cxnSp>
        <p:nvCxnSpPr>
          <p:cNvPr id="34" name="Straight Arrow Connector 33"/>
          <p:cNvCxnSpPr>
            <a:stCxn id="33" idx="2"/>
          </p:cNvCxnSpPr>
          <p:nvPr/>
        </p:nvCxnSpPr>
        <p:spPr>
          <a:xfrm flipH="1">
            <a:off x="1752614" y="1621668"/>
            <a:ext cx="1754105" cy="8929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800600" y="6084236"/>
            <a:ext cx="2364878"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7 World Trade Center Falls</a:t>
            </a:r>
          </a:p>
        </p:txBody>
      </p:sp>
      <p:cxnSp>
        <p:nvCxnSpPr>
          <p:cNvPr id="38" name="Straight Arrow Connector 37"/>
          <p:cNvCxnSpPr>
            <a:stCxn id="37" idx="0"/>
          </p:cNvCxnSpPr>
          <p:nvPr/>
        </p:nvCxnSpPr>
        <p:spPr>
          <a:xfrm flipV="1">
            <a:off x="5983039" y="4402724"/>
            <a:ext cx="1255961" cy="16815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24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85800"/>
            <a:ext cx="9144001" cy="4610101"/>
          </a:xfrm>
          <a:prstGeom prst="rect">
            <a:avLst/>
          </a:prstGeom>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7814" y="54817"/>
            <a:ext cx="6985695" cy="369332"/>
          </a:xfrm>
          <a:prstGeom prst="rect">
            <a:avLst/>
          </a:prstGeom>
          <a:noFill/>
        </p:spPr>
        <p:txBody>
          <a:bodyPr wrap="none" rtlCol="0">
            <a:spAutoFit/>
          </a:bodyPr>
          <a:lstStyle/>
          <a:p>
            <a:r>
              <a:rPr lang="en-US" b="1" dirty="0" smtClean="0">
                <a:solidFill>
                  <a:srgbClr val="0039A6"/>
                </a:solidFill>
              </a:rPr>
              <a:t>VIII. Storyline Visualization of World Trade Center Task Force Interviews</a:t>
            </a:r>
            <a:endParaRPr lang="en-US" b="1" dirty="0">
              <a:solidFill>
                <a:srgbClr val="0039A6"/>
              </a:solidFill>
            </a:endParaRPr>
          </a:p>
        </p:txBody>
      </p:sp>
      <p:sp>
        <p:nvSpPr>
          <p:cNvPr id="13" name="TextBox 12"/>
          <p:cNvSpPr txBox="1"/>
          <p:nvPr/>
        </p:nvSpPr>
        <p:spPr>
          <a:xfrm>
            <a:off x="1628728" y="4495800"/>
            <a:ext cx="2811219"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Multiple Incompatible Sightings</a:t>
            </a:r>
          </a:p>
        </p:txBody>
      </p:sp>
      <p:sp>
        <p:nvSpPr>
          <p:cNvPr id="14" name="TextBox 13"/>
          <p:cNvSpPr txBox="1"/>
          <p:nvPr/>
        </p:nvSpPr>
        <p:spPr>
          <a:xfrm>
            <a:off x="5867400" y="2850148"/>
            <a:ext cx="2658752" cy="584775"/>
          </a:xfrm>
          <a:prstGeom prst="rect">
            <a:avLst/>
          </a:prstGeom>
          <a:solidFill>
            <a:schemeClr val="bg1">
              <a:lumMod val="95000"/>
            </a:schemeClr>
          </a:solidFill>
          <a:ln>
            <a:solidFill>
              <a:srgbClr val="0039A6"/>
            </a:solidFill>
          </a:ln>
        </p:spPr>
        <p:txBody>
          <a:bodyPr wrap="square" rtlCol="0">
            <a:spAutoFit/>
          </a:bodyPr>
          <a:lstStyle/>
          <a:p>
            <a:r>
              <a:rPr lang="en-US" sz="1600" dirty="0" smtClean="0"/>
              <a:t>Parallel operations in vicinity of North and South Towers</a:t>
            </a:r>
          </a:p>
        </p:txBody>
      </p:sp>
      <p:sp>
        <p:nvSpPr>
          <p:cNvPr id="15" name="TextBox 14"/>
          <p:cNvSpPr txBox="1"/>
          <p:nvPr/>
        </p:nvSpPr>
        <p:spPr>
          <a:xfrm>
            <a:off x="3186737" y="1600200"/>
            <a:ext cx="1251561" cy="338554"/>
          </a:xfrm>
          <a:prstGeom prst="rect">
            <a:avLst/>
          </a:prstGeom>
          <a:solidFill>
            <a:schemeClr val="bg1">
              <a:lumMod val="95000"/>
            </a:schemeClr>
          </a:solidFill>
          <a:ln>
            <a:solidFill>
              <a:srgbClr val="0039A6"/>
            </a:solidFill>
          </a:ln>
        </p:spPr>
        <p:txBody>
          <a:bodyPr wrap="none" rtlCol="0">
            <a:spAutoFit/>
          </a:bodyPr>
          <a:lstStyle/>
          <a:p>
            <a:r>
              <a:rPr lang="en-US" sz="1600" dirty="0" smtClean="0"/>
              <a:t>Tower 1 Falls</a:t>
            </a:r>
          </a:p>
        </p:txBody>
      </p:sp>
      <p:cxnSp>
        <p:nvCxnSpPr>
          <p:cNvPr id="16" name="Straight Arrow Connector 15"/>
          <p:cNvCxnSpPr>
            <a:stCxn id="13" idx="1"/>
          </p:cNvCxnSpPr>
          <p:nvPr/>
        </p:nvCxnSpPr>
        <p:spPr>
          <a:xfrm flipH="1" flipV="1">
            <a:off x="914400" y="1938754"/>
            <a:ext cx="714328" cy="27263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a:xfrm flipH="1" flipV="1">
            <a:off x="1219200" y="4572000"/>
            <a:ext cx="409528" cy="930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p:cNvCxnSpPr>
          <p:nvPr/>
        </p:nvCxnSpPr>
        <p:spPr>
          <a:xfrm>
            <a:off x="3812518" y="1938754"/>
            <a:ext cx="83781" cy="10806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p:cNvCxnSpPr>
          <p:nvPr/>
        </p:nvCxnSpPr>
        <p:spPr>
          <a:xfrm>
            <a:off x="7196776" y="3434923"/>
            <a:ext cx="194624" cy="9846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934200" y="3434924"/>
            <a:ext cx="262577" cy="375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83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4991100" y="3832850"/>
            <a:ext cx="1371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4339" name="AutoShape 4"/>
          <p:cNvSpPr>
            <a:spLocks noChangeArrowheads="1"/>
          </p:cNvSpPr>
          <p:nvPr/>
        </p:nvSpPr>
        <p:spPr bwMode="auto">
          <a:xfrm>
            <a:off x="457200" y="2218046"/>
            <a:ext cx="1371600" cy="762000"/>
          </a:xfrm>
          <a:prstGeom prst="roundRect">
            <a:avLst>
              <a:gd name="adj" fmla="val 16667"/>
            </a:avLst>
          </a:prstGeom>
          <a:solidFill>
            <a:schemeClr val="hlink">
              <a:alpha val="14117"/>
            </a:schemeClr>
          </a:solidFill>
          <a:ln w="9525">
            <a:solidFill>
              <a:schemeClr val="tx1"/>
            </a:solidFill>
            <a:round/>
            <a:headEnd/>
            <a:tailEnd/>
          </a:ln>
        </p:spPr>
        <p:txBody>
          <a:bodyPr wrap="none" anchor="ctr"/>
          <a:lstStyle/>
          <a:p>
            <a:pPr algn="ctr"/>
            <a:r>
              <a:rPr lang="en-GB" altLang="zh-CN" sz="1800" dirty="0">
                <a:latin typeface="Verdana" charset="0"/>
              </a:rPr>
              <a:t>what is</a:t>
            </a:r>
            <a:br>
              <a:rPr lang="en-GB" altLang="zh-CN" sz="1800" dirty="0">
                <a:latin typeface="Verdana" charset="0"/>
              </a:rPr>
            </a:br>
            <a:r>
              <a:rPr lang="en-GB" altLang="zh-CN" sz="1800" dirty="0">
                <a:latin typeface="Verdana" charset="0"/>
              </a:rPr>
              <a:t>wanted</a:t>
            </a:r>
          </a:p>
        </p:txBody>
      </p:sp>
      <p:sp>
        <p:nvSpPr>
          <p:cNvPr id="14340" name="AutoShape 5"/>
          <p:cNvSpPr>
            <a:spLocks noChangeArrowheads="1"/>
          </p:cNvSpPr>
          <p:nvPr/>
        </p:nvSpPr>
        <p:spPr bwMode="auto">
          <a:xfrm>
            <a:off x="2781300" y="2842250"/>
            <a:ext cx="1371600" cy="762000"/>
          </a:xfrm>
          <a:prstGeom prst="roundRect">
            <a:avLst>
              <a:gd name="adj" fmla="val 16667"/>
            </a:avLst>
          </a:prstGeom>
          <a:solidFill>
            <a:schemeClr val="hlink">
              <a:alpha val="14117"/>
            </a:schemeClr>
          </a:solidFill>
          <a:ln w="9525">
            <a:solidFill>
              <a:schemeClr val="tx1"/>
            </a:solidFill>
            <a:round/>
            <a:headEnd/>
            <a:tailEnd/>
          </a:ln>
        </p:spPr>
        <p:txBody>
          <a:bodyPr wrap="none" anchor="ctr"/>
          <a:lstStyle/>
          <a:p>
            <a:pPr algn="ctr"/>
            <a:r>
              <a:rPr lang="en-GB" altLang="zh-CN" sz="1800">
                <a:latin typeface="Verdana" charset="0"/>
              </a:rPr>
              <a:t>analysis</a:t>
            </a:r>
          </a:p>
        </p:txBody>
      </p:sp>
      <p:sp>
        <p:nvSpPr>
          <p:cNvPr id="14341" name="AutoShape 6"/>
          <p:cNvSpPr>
            <a:spLocks noChangeArrowheads="1"/>
          </p:cNvSpPr>
          <p:nvPr/>
        </p:nvSpPr>
        <p:spPr bwMode="auto">
          <a:xfrm>
            <a:off x="4991100" y="3451850"/>
            <a:ext cx="1371600" cy="762000"/>
          </a:xfrm>
          <a:prstGeom prst="roundRect">
            <a:avLst>
              <a:gd name="adj" fmla="val 16667"/>
            </a:avLst>
          </a:prstGeom>
          <a:solidFill>
            <a:schemeClr val="hlink">
              <a:alpha val="14117"/>
            </a:schemeClr>
          </a:solidFill>
          <a:ln w="9525">
            <a:solidFill>
              <a:schemeClr val="tx1"/>
            </a:solidFill>
            <a:round/>
            <a:headEnd/>
            <a:tailEnd/>
          </a:ln>
        </p:spPr>
        <p:txBody>
          <a:bodyPr wrap="none" anchor="ctr"/>
          <a:lstStyle/>
          <a:p>
            <a:pPr algn="ctr"/>
            <a:r>
              <a:rPr lang="en-GB" altLang="zh-CN" sz="1800">
                <a:latin typeface="Verdana" charset="0"/>
              </a:rPr>
              <a:t>design</a:t>
            </a:r>
          </a:p>
        </p:txBody>
      </p:sp>
      <p:sp>
        <p:nvSpPr>
          <p:cNvPr id="14342" name="AutoShape 7"/>
          <p:cNvSpPr>
            <a:spLocks noChangeArrowheads="1"/>
          </p:cNvSpPr>
          <p:nvPr/>
        </p:nvSpPr>
        <p:spPr bwMode="auto">
          <a:xfrm>
            <a:off x="7200900" y="4061450"/>
            <a:ext cx="1371600" cy="762000"/>
          </a:xfrm>
          <a:prstGeom prst="roundRect">
            <a:avLst>
              <a:gd name="adj" fmla="val 16667"/>
            </a:avLst>
          </a:prstGeom>
          <a:solidFill>
            <a:schemeClr val="hlink">
              <a:alpha val="14117"/>
            </a:schemeClr>
          </a:solidFill>
          <a:ln w="9525">
            <a:solidFill>
              <a:schemeClr val="tx1"/>
            </a:solidFill>
            <a:round/>
            <a:headEnd/>
            <a:tailEnd/>
          </a:ln>
        </p:spPr>
        <p:txBody>
          <a:bodyPr wrap="none" anchor="ctr"/>
          <a:lstStyle/>
          <a:p>
            <a:pPr algn="ctr"/>
            <a:r>
              <a:rPr lang="en-GB" altLang="zh-CN" sz="1800">
                <a:latin typeface="Verdana" charset="0"/>
              </a:rPr>
              <a:t>implement</a:t>
            </a:r>
          </a:p>
          <a:p>
            <a:pPr algn="ctr"/>
            <a:r>
              <a:rPr lang="en-GB" altLang="zh-CN" sz="1800">
                <a:latin typeface="Verdana" charset="0"/>
              </a:rPr>
              <a:t>and deploy</a:t>
            </a:r>
          </a:p>
        </p:txBody>
      </p:sp>
      <p:sp>
        <p:nvSpPr>
          <p:cNvPr id="14343" name="AutoShape 8"/>
          <p:cNvSpPr>
            <a:spLocks noChangeArrowheads="1"/>
          </p:cNvSpPr>
          <p:nvPr/>
        </p:nvSpPr>
        <p:spPr bwMode="auto">
          <a:xfrm>
            <a:off x="4000500" y="4823450"/>
            <a:ext cx="1524000" cy="457200"/>
          </a:xfrm>
          <a:prstGeom prst="plaque">
            <a:avLst>
              <a:gd name="adj" fmla="val 16667"/>
            </a:avLst>
          </a:prstGeom>
          <a:solidFill>
            <a:srgbClr val="E1B8B8"/>
          </a:solidFill>
          <a:ln w="9525">
            <a:solidFill>
              <a:schemeClr val="tx1"/>
            </a:solidFill>
            <a:miter lim="800000"/>
            <a:headEnd/>
            <a:tailEnd/>
          </a:ln>
        </p:spPr>
        <p:txBody>
          <a:bodyPr wrap="none" anchor="ctr"/>
          <a:lstStyle/>
          <a:p>
            <a:pPr algn="ctr"/>
            <a:r>
              <a:rPr lang="en-GB" altLang="zh-CN" sz="1800">
                <a:latin typeface="Verdana" charset="0"/>
              </a:rPr>
              <a:t>prototype</a:t>
            </a:r>
          </a:p>
        </p:txBody>
      </p:sp>
      <p:cxnSp>
        <p:nvCxnSpPr>
          <p:cNvPr id="14344" name="AutoShape 9"/>
          <p:cNvCxnSpPr>
            <a:cxnSpLocks noChangeShapeType="1"/>
            <a:stCxn id="14339" idx="3"/>
            <a:endCxn id="14340" idx="1"/>
          </p:cNvCxnSpPr>
          <p:nvPr/>
        </p:nvCxnSpPr>
        <p:spPr bwMode="auto">
          <a:xfrm>
            <a:off x="1828800" y="2599048"/>
            <a:ext cx="952500" cy="624204"/>
          </a:xfrm>
          <a:prstGeom prst="curvedConnector3">
            <a:avLst>
              <a:gd name="adj1" fmla="val 50000"/>
            </a:avLst>
          </a:prstGeom>
          <a:noFill/>
          <a:ln w="28575">
            <a:solidFill>
              <a:srgbClr val="993333"/>
            </a:solidFill>
            <a:round/>
            <a:headEnd/>
            <a:tailEnd type="triangle" w="med" len="med"/>
          </a:ln>
          <a:extLst>
            <a:ext uri="{909E8E84-426E-40DD-AFC4-6F175D3DCCD1}">
              <a14:hiddenFill xmlns:a14="http://schemas.microsoft.com/office/drawing/2010/main">
                <a:noFill/>
              </a14:hiddenFill>
            </a:ext>
          </a:extLst>
        </p:spPr>
      </p:cxnSp>
      <p:cxnSp>
        <p:nvCxnSpPr>
          <p:cNvPr id="14345" name="AutoShape 10"/>
          <p:cNvCxnSpPr>
            <a:cxnSpLocks noChangeShapeType="1"/>
            <a:stCxn id="14341" idx="3"/>
            <a:endCxn id="14342" idx="1"/>
          </p:cNvCxnSpPr>
          <p:nvPr/>
        </p:nvCxnSpPr>
        <p:spPr bwMode="auto">
          <a:xfrm>
            <a:off x="6362700" y="3832850"/>
            <a:ext cx="838200" cy="609600"/>
          </a:xfrm>
          <a:prstGeom prst="curvedConnector3">
            <a:avLst>
              <a:gd name="adj1" fmla="val 50000"/>
            </a:avLst>
          </a:prstGeom>
          <a:noFill/>
          <a:ln w="28575">
            <a:solidFill>
              <a:srgbClr val="993333"/>
            </a:solidFill>
            <a:round/>
            <a:headEnd/>
            <a:tailEnd type="triangle" w="med" len="med"/>
          </a:ln>
          <a:extLst>
            <a:ext uri="{909E8E84-426E-40DD-AFC4-6F175D3DCCD1}">
              <a14:hiddenFill xmlns:a14="http://schemas.microsoft.com/office/drawing/2010/main">
                <a:noFill/>
              </a14:hiddenFill>
            </a:ext>
          </a:extLst>
        </p:spPr>
      </p:cxnSp>
      <p:cxnSp>
        <p:nvCxnSpPr>
          <p:cNvPr id="14346" name="AutoShape 11"/>
          <p:cNvCxnSpPr>
            <a:cxnSpLocks noChangeShapeType="1"/>
            <a:stCxn id="14340" idx="3"/>
            <a:endCxn id="14341" idx="1"/>
          </p:cNvCxnSpPr>
          <p:nvPr/>
        </p:nvCxnSpPr>
        <p:spPr bwMode="auto">
          <a:xfrm>
            <a:off x="4152900" y="3223250"/>
            <a:ext cx="838200" cy="609600"/>
          </a:xfrm>
          <a:prstGeom prst="curvedConnector3">
            <a:avLst>
              <a:gd name="adj1" fmla="val 50000"/>
            </a:avLst>
          </a:prstGeom>
          <a:noFill/>
          <a:ln w="28575">
            <a:solidFill>
              <a:srgbClr val="993333"/>
            </a:solidFill>
            <a:round/>
            <a:headEnd/>
            <a:tailEnd type="triangle" w="med" len="med"/>
          </a:ln>
          <a:extLst>
            <a:ext uri="{909E8E84-426E-40DD-AFC4-6F175D3DCCD1}">
              <a14:hiddenFill xmlns:a14="http://schemas.microsoft.com/office/drawing/2010/main">
                <a:noFill/>
              </a14:hiddenFill>
            </a:ext>
          </a:extLst>
        </p:spPr>
      </p:cxnSp>
      <p:cxnSp>
        <p:nvCxnSpPr>
          <p:cNvPr id="14347" name="AutoShape 12"/>
          <p:cNvCxnSpPr>
            <a:cxnSpLocks noChangeShapeType="1"/>
            <a:stCxn id="14337" idx="3"/>
            <a:endCxn id="14343" idx="3"/>
          </p:cNvCxnSpPr>
          <p:nvPr/>
        </p:nvCxnSpPr>
        <p:spPr bwMode="auto">
          <a:xfrm flipH="1">
            <a:off x="5524500" y="4023352"/>
            <a:ext cx="838200" cy="1028700"/>
          </a:xfrm>
          <a:prstGeom prst="curvedConnector3">
            <a:avLst>
              <a:gd name="adj1" fmla="val -27273"/>
            </a:avLst>
          </a:prstGeom>
          <a:noFill/>
          <a:ln w="28575">
            <a:solidFill>
              <a:srgbClr val="993333"/>
            </a:solidFill>
            <a:round/>
            <a:headEnd/>
            <a:tailEnd type="triangle" w="med" len="med"/>
          </a:ln>
          <a:extLst>
            <a:ext uri="{909E8E84-426E-40DD-AFC4-6F175D3DCCD1}">
              <a14:hiddenFill xmlns:a14="http://schemas.microsoft.com/office/drawing/2010/main">
                <a:noFill/>
              </a14:hiddenFill>
            </a:ext>
          </a:extLst>
        </p:spPr>
      </p:cxnSp>
      <p:cxnSp>
        <p:nvCxnSpPr>
          <p:cNvPr id="14348" name="AutoShape 13"/>
          <p:cNvCxnSpPr>
            <a:cxnSpLocks noChangeShapeType="1"/>
            <a:stCxn id="14343" idx="1"/>
            <a:endCxn id="14340" idx="2"/>
          </p:cNvCxnSpPr>
          <p:nvPr/>
        </p:nvCxnSpPr>
        <p:spPr bwMode="auto">
          <a:xfrm rot="10800000">
            <a:off x="3467100" y="3604250"/>
            <a:ext cx="533400" cy="1447800"/>
          </a:xfrm>
          <a:prstGeom prst="curvedConnector2">
            <a:avLst/>
          </a:prstGeom>
          <a:noFill/>
          <a:ln w="28575">
            <a:solidFill>
              <a:srgbClr val="993333"/>
            </a:solidFill>
            <a:round/>
            <a:headEnd/>
            <a:tailEnd type="triangle" w="med" len="med"/>
          </a:ln>
          <a:extLst>
            <a:ext uri="{909E8E84-426E-40DD-AFC4-6F175D3DCCD1}">
              <a14:hiddenFill xmlns:a14="http://schemas.microsoft.com/office/drawing/2010/main">
                <a:noFill/>
              </a14:hiddenFill>
            </a:ext>
          </a:extLst>
        </p:spPr>
      </p:cxnSp>
      <p:grpSp>
        <p:nvGrpSpPr>
          <p:cNvPr id="14349" name="Group 14"/>
          <p:cNvGrpSpPr>
            <a:grpSpLocks/>
          </p:cNvGrpSpPr>
          <p:nvPr/>
        </p:nvGrpSpPr>
        <p:grpSpPr bwMode="auto">
          <a:xfrm>
            <a:off x="412766" y="2175818"/>
            <a:ext cx="8539163" cy="3754438"/>
            <a:chOff x="236" y="1440"/>
            <a:chExt cx="5379" cy="2365"/>
          </a:xfrm>
        </p:grpSpPr>
        <p:sp>
          <p:nvSpPr>
            <p:cNvPr id="14352" name="Text Box 15"/>
            <p:cNvSpPr txBox="1">
              <a:spLocks noChangeArrowheads="1"/>
            </p:cNvSpPr>
            <p:nvPr/>
          </p:nvSpPr>
          <p:spPr bwMode="auto">
            <a:xfrm>
              <a:off x="236" y="1988"/>
              <a:ext cx="109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dirty="0">
                  <a:latin typeface="Verdana" charset="0"/>
                </a:rPr>
                <a:t>Interviews</a:t>
              </a:r>
            </a:p>
            <a:p>
              <a:pPr algn="ctr"/>
              <a:r>
                <a:rPr lang="en-GB" altLang="zh-CN" sz="1800" dirty="0">
                  <a:latin typeface="Verdana" charset="0"/>
                </a:rPr>
                <a:t>Ethnography</a:t>
              </a:r>
            </a:p>
            <a:p>
              <a:pPr algn="ctr"/>
              <a:r>
                <a:rPr lang="en-GB" altLang="zh-CN" sz="1600" dirty="0" smtClean="0">
                  <a:latin typeface="Verdana" charset="0"/>
                </a:rPr>
                <a:t>what </a:t>
              </a:r>
              <a:r>
                <a:rPr lang="en-GB" altLang="zh-CN" sz="1600" dirty="0">
                  <a:latin typeface="Verdana" charset="0"/>
                </a:rPr>
                <a:t>is there</a:t>
              </a:r>
            </a:p>
            <a:p>
              <a:pPr algn="ctr"/>
              <a:r>
                <a:rPr lang="en-GB" altLang="zh-CN" sz="1600" dirty="0">
                  <a:latin typeface="Verdana" charset="0"/>
                </a:rPr>
                <a:t>vs.</a:t>
              </a:r>
            </a:p>
            <a:p>
              <a:pPr algn="ctr"/>
              <a:r>
                <a:rPr lang="en-GB" altLang="zh-CN" sz="1600" dirty="0">
                  <a:latin typeface="Verdana" charset="0"/>
                </a:rPr>
                <a:t>what is wanted</a:t>
              </a:r>
            </a:p>
          </p:txBody>
        </p:sp>
        <p:sp>
          <p:nvSpPr>
            <p:cNvPr id="14353" name="Text Box 16"/>
            <p:cNvSpPr txBox="1">
              <a:spLocks noChangeArrowheads="1"/>
            </p:cNvSpPr>
            <p:nvPr/>
          </p:nvSpPr>
          <p:spPr bwMode="auto">
            <a:xfrm>
              <a:off x="3165" y="1728"/>
              <a:ext cx="8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a:latin typeface="Verdana" charset="0"/>
                </a:rPr>
                <a:t>guidelines</a:t>
              </a:r>
            </a:p>
            <a:p>
              <a:pPr algn="ctr"/>
              <a:r>
                <a:rPr lang="en-GB" altLang="zh-CN" sz="1800">
                  <a:latin typeface="Verdana" charset="0"/>
                </a:rPr>
                <a:t>principles</a:t>
              </a:r>
            </a:p>
          </p:txBody>
        </p:sp>
        <p:sp>
          <p:nvSpPr>
            <p:cNvPr id="14354" name="Text Box 17"/>
            <p:cNvSpPr txBox="1">
              <a:spLocks noChangeArrowheads="1"/>
            </p:cNvSpPr>
            <p:nvPr/>
          </p:nvSpPr>
          <p:spPr bwMode="auto">
            <a:xfrm>
              <a:off x="2444" y="2688"/>
              <a:ext cx="79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a:latin typeface="Verdana" charset="0"/>
                </a:rPr>
                <a:t>dialogue</a:t>
              </a:r>
              <a:br>
                <a:rPr lang="en-GB" altLang="zh-CN" sz="1800">
                  <a:latin typeface="Verdana" charset="0"/>
                </a:rPr>
              </a:br>
              <a:r>
                <a:rPr lang="en-GB" altLang="zh-CN" sz="1800">
                  <a:latin typeface="Verdana" charset="0"/>
                </a:rPr>
                <a:t>notations</a:t>
              </a:r>
            </a:p>
          </p:txBody>
        </p:sp>
        <p:sp>
          <p:nvSpPr>
            <p:cNvPr id="14355" name="Text Box 18"/>
            <p:cNvSpPr txBox="1">
              <a:spLocks noChangeArrowheads="1"/>
            </p:cNvSpPr>
            <p:nvPr/>
          </p:nvSpPr>
          <p:spPr bwMode="auto">
            <a:xfrm>
              <a:off x="4363" y="2167"/>
              <a:ext cx="101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a:latin typeface="Verdana" charset="0"/>
                </a:rPr>
                <a:t>precise</a:t>
              </a:r>
              <a:br>
                <a:rPr lang="en-GB" altLang="zh-CN" sz="1800">
                  <a:latin typeface="Verdana" charset="0"/>
                </a:rPr>
              </a:br>
              <a:r>
                <a:rPr lang="en-GB" altLang="zh-CN" sz="1800">
                  <a:latin typeface="Verdana" charset="0"/>
                </a:rPr>
                <a:t>specification</a:t>
              </a:r>
            </a:p>
          </p:txBody>
        </p:sp>
        <p:sp>
          <p:nvSpPr>
            <p:cNvPr id="14356" name="Text Box 19"/>
            <p:cNvSpPr txBox="1">
              <a:spLocks noChangeArrowheads="1"/>
            </p:cNvSpPr>
            <p:nvPr/>
          </p:nvSpPr>
          <p:spPr bwMode="auto">
            <a:xfrm>
              <a:off x="4410" y="3223"/>
              <a:ext cx="120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a:latin typeface="Verdana" charset="0"/>
                </a:rPr>
                <a:t>architectures</a:t>
              </a:r>
            </a:p>
            <a:p>
              <a:pPr algn="ctr"/>
              <a:r>
                <a:rPr lang="en-GB" altLang="zh-CN" sz="1800">
                  <a:latin typeface="Verdana" charset="0"/>
                </a:rPr>
                <a:t>documentation</a:t>
              </a:r>
            </a:p>
            <a:p>
              <a:pPr algn="ctr"/>
              <a:r>
                <a:rPr lang="en-GB" altLang="zh-CN" sz="1800">
                  <a:latin typeface="Verdana" charset="0"/>
                </a:rPr>
                <a:t>help</a:t>
              </a:r>
            </a:p>
          </p:txBody>
        </p:sp>
        <p:sp>
          <p:nvSpPr>
            <p:cNvPr id="14357" name="Text Box 20"/>
            <p:cNvSpPr txBox="1">
              <a:spLocks noChangeArrowheads="1"/>
            </p:cNvSpPr>
            <p:nvPr/>
          </p:nvSpPr>
          <p:spPr bwMode="auto">
            <a:xfrm>
              <a:off x="1533" y="3120"/>
              <a:ext cx="87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a:latin typeface="Verdana" charset="0"/>
                </a:rPr>
                <a:t>evaluation</a:t>
              </a:r>
            </a:p>
            <a:p>
              <a:pPr algn="ctr"/>
              <a:r>
                <a:rPr lang="en-GB" altLang="zh-CN" sz="1800">
                  <a:latin typeface="Verdana" charset="0"/>
                </a:rPr>
                <a:t>heuristics</a:t>
              </a:r>
            </a:p>
          </p:txBody>
        </p:sp>
        <p:sp>
          <p:nvSpPr>
            <p:cNvPr id="14358" name="Text Box 21"/>
            <p:cNvSpPr txBox="1">
              <a:spLocks noChangeArrowheads="1"/>
            </p:cNvSpPr>
            <p:nvPr/>
          </p:nvSpPr>
          <p:spPr bwMode="auto">
            <a:xfrm>
              <a:off x="1683" y="1440"/>
              <a:ext cx="105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GB" altLang="zh-CN" sz="1800">
                  <a:latin typeface="Verdana" charset="0"/>
                </a:rPr>
                <a:t>scenarios</a:t>
              </a:r>
              <a:br>
                <a:rPr lang="en-GB" altLang="zh-CN" sz="1800">
                  <a:latin typeface="Verdana" charset="0"/>
                </a:rPr>
              </a:br>
              <a:r>
                <a:rPr lang="en-GB" altLang="zh-CN" sz="1800">
                  <a:latin typeface="Verdana" charset="0"/>
                </a:rPr>
                <a:t>task analysis</a:t>
              </a:r>
            </a:p>
          </p:txBody>
        </p:sp>
      </p:grpSp>
      <p:sp>
        <p:nvSpPr>
          <p:cNvPr id="14350" name="TextBox 21"/>
          <p:cNvSpPr txBox="1">
            <a:spLocks noChangeArrowheads="1"/>
          </p:cNvSpPr>
          <p:nvPr/>
        </p:nvSpPr>
        <p:spPr bwMode="auto">
          <a:xfrm>
            <a:off x="416909" y="1862763"/>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zh-CN" sz="1800" dirty="0">
                <a:latin typeface="Verdana" charset="0"/>
              </a:rPr>
              <a:t>Root Concept</a:t>
            </a:r>
          </a:p>
        </p:txBody>
      </p:sp>
      <p:sp>
        <p:nvSpPr>
          <p:cNvPr id="4" name="Diamond 3"/>
          <p:cNvSpPr>
            <a:spLocks noChangeArrowheads="1"/>
          </p:cNvSpPr>
          <p:nvPr/>
        </p:nvSpPr>
        <p:spPr bwMode="auto">
          <a:xfrm>
            <a:off x="4762500" y="2537450"/>
            <a:ext cx="1828800" cy="990600"/>
          </a:xfrm>
          <a:prstGeom prst="diamond">
            <a:avLst/>
          </a:prstGeom>
          <a:solidFill>
            <a:srgbClr val="FF6600">
              <a:alpha val="47058"/>
            </a:srgbClr>
          </a:solidFill>
          <a:ln w="9525">
            <a:solidFill>
              <a:schemeClr val="tx1"/>
            </a:solidFill>
            <a:round/>
            <a:headEnd/>
            <a:tailEnd/>
          </a:ln>
        </p:spPr>
        <p:txBody>
          <a:bodyPr/>
          <a:lstStyle/>
          <a:p>
            <a:endParaRPr lang="en-US" altLang="en-US"/>
          </a:p>
        </p:txBody>
      </p:sp>
      <p:sp>
        <p:nvSpPr>
          <p:cNvPr id="3" name="Rectangle 2"/>
          <p:cNvSpPr/>
          <p:nvPr/>
        </p:nvSpPr>
        <p:spPr>
          <a:xfrm>
            <a:off x="266700" y="1676400"/>
            <a:ext cx="4389120" cy="2861311"/>
          </a:xfrm>
          <a:prstGeom prst="rect">
            <a:avLst/>
          </a:prstGeom>
          <a:solidFill>
            <a:schemeClr val="tx2">
              <a:lumMod val="60000"/>
              <a:lumOff val="40000"/>
              <a:alpha val="72000"/>
            </a:schemeClr>
          </a:solidFill>
          <a:ln>
            <a:solidFill>
              <a:schemeClr val="accent1">
                <a:shade val="95000"/>
                <a:satMod val="105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bg1"/>
              </a:solidFill>
            </a:endParaRPr>
          </a:p>
          <a:p>
            <a:pPr algn="ctr"/>
            <a:endParaRPr lang="en-US" sz="2400" dirty="0">
              <a:solidFill>
                <a:schemeClr val="bg1"/>
              </a:solidFill>
            </a:endParaRPr>
          </a:p>
          <a:p>
            <a:pPr algn="ctr"/>
            <a:endParaRPr lang="en-US" sz="2400" dirty="0" smtClean="0">
              <a:solidFill>
                <a:schemeClr val="bg1"/>
              </a:solidFill>
            </a:endParaRPr>
          </a:p>
          <a:p>
            <a:pPr algn="ctr"/>
            <a:endParaRPr lang="en-US" sz="2400" dirty="0">
              <a:solidFill>
                <a:schemeClr val="bg1"/>
              </a:solidFill>
            </a:endParaRPr>
          </a:p>
          <a:p>
            <a:pPr algn="ctr"/>
            <a:endParaRPr lang="en-US" sz="2400" dirty="0" smtClean="0">
              <a:solidFill>
                <a:schemeClr val="bg1"/>
              </a:solidFill>
            </a:endParaRPr>
          </a:p>
          <a:p>
            <a:pPr algn="ctr"/>
            <a:r>
              <a:rPr lang="en-US" sz="2400" dirty="0">
                <a:solidFill>
                  <a:schemeClr val="bg1"/>
                </a:solidFill>
              </a:rPr>
              <a:t>	</a:t>
            </a:r>
            <a:r>
              <a:rPr lang="en-US" sz="2400" dirty="0" smtClean="0">
                <a:solidFill>
                  <a:schemeClr val="bg1"/>
                </a:solidFill>
              </a:rPr>
              <a:t>		</a:t>
            </a:r>
          </a:p>
          <a:p>
            <a:pPr algn="ctr"/>
            <a:r>
              <a:rPr lang="en-US" sz="2400" b="1" dirty="0">
                <a:solidFill>
                  <a:schemeClr val="bg1"/>
                </a:solidFill>
              </a:rPr>
              <a:t>	</a:t>
            </a:r>
            <a:r>
              <a:rPr lang="en-US" sz="2400" b="1" dirty="0" smtClean="0">
                <a:solidFill>
                  <a:schemeClr val="bg1"/>
                </a:solidFill>
              </a:rPr>
              <a:t>		Requirement Analysis</a:t>
            </a:r>
            <a:endParaRPr lang="en-US" sz="2400" b="1" dirty="0">
              <a:solidFill>
                <a:schemeClr val="bg1"/>
              </a:solidFill>
            </a:endParaRPr>
          </a:p>
        </p:txBody>
      </p:sp>
      <p:sp>
        <p:nvSpPr>
          <p:cNvPr id="5" name="Rectangle 4"/>
          <p:cNvSpPr/>
          <p:nvPr/>
        </p:nvSpPr>
        <p:spPr>
          <a:xfrm>
            <a:off x="2545080" y="2218046"/>
            <a:ext cx="4236720" cy="3634104"/>
          </a:xfrm>
          <a:prstGeom prst="rect">
            <a:avLst/>
          </a:prstGeom>
          <a:solidFill>
            <a:schemeClr val="accent3">
              <a:lumMod val="75000"/>
              <a:alpha val="79000"/>
            </a:schemeClr>
          </a:solidFill>
          <a:ln>
            <a:solidFill>
              <a:schemeClr val="accent1">
                <a:shade val="95000"/>
                <a:satMod val="105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p>
          <a:p>
            <a:pPr algn="ctr"/>
            <a:endParaRPr lang="en-US" sz="2400" b="1" dirty="0"/>
          </a:p>
          <a:p>
            <a:pPr algn="ctr"/>
            <a:endParaRPr lang="en-US" sz="2400" b="1" dirty="0" smtClean="0"/>
          </a:p>
          <a:p>
            <a:pPr algn="ctr"/>
            <a:endParaRPr lang="en-US" sz="2400" b="1" dirty="0"/>
          </a:p>
          <a:p>
            <a:pPr algn="ctr"/>
            <a:endParaRPr lang="en-US" sz="2400" b="1" dirty="0" smtClean="0"/>
          </a:p>
          <a:p>
            <a:pPr algn="ctr"/>
            <a:endParaRPr lang="en-US" sz="2400" b="1" dirty="0"/>
          </a:p>
          <a:p>
            <a:pPr algn="ctr"/>
            <a:endParaRPr lang="en-US" sz="2400" b="1" dirty="0" smtClean="0"/>
          </a:p>
          <a:p>
            <a:pPr algn="ctr"/>
            <a:endParaRPr lang="en-US" sz="2400" b="1" dirty="0"/>
          </a:p>
          <a:p>
            <a:pPr algn="ctr"/>
            <a:endParaRPr lang="en-US" sz="2400" b="1" dirty="0" smtClean="0"/>
          </a:p>
          <a:p>
            <a:pPr algn="ctr"/>
            <a:r>
              <a:rPr lang="en-US" sz="2400" b="1" dirty="0"/>
              <a:t>	</a:t>
            </a:r>
            <a:r>
              <a:rPr lang="en-US" sz="2400" b="1" dirty="0" smtClean="0"/>
              <a:t>			Iterative Design</a:t>
            </a:r>
            <a:endParaRPr lang="en-US" sz="2400" b="1" dirty="0"/>
          </a:p>
        </p:txBody>
      </p:sp>
      <p:sp>
        <p:nvSpPr>
          <p:cNvPr id="26" name="Title 1"/>
          <p:cNvSpPr txBox="1">
            <a:spLocks/>
          </p:cNvSpPr>
          <p:nvPr/>
        </p:nvSpPr>
        <p:spPr>
          <a:xfrm>
            <a:off x="365760" y="152400"/>
            <a:ext cx="8229600" cy="1143000"/>
          </a:xfrm>
          <a:prstGeom prst="rect">
            <a:avLst/>
          </a:prstGeom>
        </p:spPr>
        <p:txBody>
          <a:bodyPr vert="horz" lIns="91432" tIns="45716" rIns="91432" bIns="45716" rtlCol="0" anchor="ctr">
            <a:noAutofit/>
          </a:bodyPr>
          <a:lstStyle>
            <a:lvl1pPr algn="ctr" defTabSz="457161" rtl="0" eaLnBrk="1" latinLnBrk="0" hangingPunct="1">
              <a:spcBef>
                <a:spcPct val="0"/>
              </a:spcBef>
              <a:buNone/>
              <a:defRPr sz="4400" kern="1200">
                <a:solidFill>
                  <a:schemeClr val="tx1"/>
                </a:solidFill>
                <a:latin typeface="+mj-lt"/>
                <a:ea typeface="+mj-ea"/>
                <a:cs typeface="+mj-cs"/>
              </a:defRPr>
            </a:lvl1pPr>
          </a:lstStyle>
          <a:p>
            <a:r>
              <a:rPr lang="en-US" sz="3600" dirty="0" smtClean="0"/>
              <a:t>Support Analysis of Big Textual Data – </a:t>
            </a:r>
            <a:r>
              <a:rPr lang="en-GB" altLang="zh-CN" sz="3600" b="1" i="1" dirty="0"/>
              <a:t>User-Centred Development</a:t>
            </a:r>
            <a:r>
              <a:rPr lang="en-US" sz="3600" b="1" i="1" dirty="0" smtClean="0"/>
              <a:t> </a:t>
            </a:r>
            <a:endParaRPr lang="en-CA" sz="3600" b="1" i="1" dirty="0"/>
          </a:p>
        </p:txBody>
      </p:sp>
      <p:pic>
        <p:nvPicPr>
          <p:cNvPr id="27" name="Picture 26"/>
          <p:cNvPicPr>
            <a:picLocks noChangeAspect="1"/>
          </p:cNvPicPr>
          <p:nvPr/>
        </p:nvPicPr>
        <p:blipFill>
          <a:blip r:embed="rId2"/>
          <a:stretch>
            <a:fillRect/>
          </a:stretch>
        </p:blipFill>
        <p:spPr>
          <a:xfrm>
            <a:off x="8317230" y="0"/>
            <a:ext cx="826770" cy="895350"/>
          </a:xfrm>
          <a:prstGeom prst="rect">
            <a:avLst/>
          </a:prstGeom>
        </p:spPr>
      </p:pic>
    </p:spTree>
    <p:extLst>
      <p:ext uri="{BB962C8B-B14F-4D97-AF65-F5344CB8AC3E}">
        <p14:creationId xmlns:p14="http://schemas.microsoft.com/office/powerpoint/2010/main" val="11285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1504386" cy="1200329"/>
          </a:xfrm>
          <a:prstGeom prst="rect">
            <a:avLst/>
          </a:prstGeom>
          <a:noFill/>
        </p:spPr>
        <p:txBody>
          <a:bodyPr wrap="none" rtlCol="0">
            <a:spAutoFit/>
          </a:bodyPr>
          <a:lstStyle/>
          <a:p>
            <a:r>
              <a:rPr lang="en-US" b="1" dirty="0" smtClean="0">
                <a:solidFill>
                  <a:srgbClr val="0039A6"/>
                </a:solidFill>
              </a:rPr>
              <a:t>IX. Next Steps</a:t>
            </a:r>
          </a:p>
          <a:p>
            <a:endParaRPr lang="en-US" dirty="0" smtClean="0"/>
          </a:p>
          <a:p>
            <a:endParaRPr lang="en-US" dirty="0" smtClean="0"/>
          </a:p>
          <a:p>
            <a:endParaRPr lang="en-US" dirty="0"/>
          </a:p>
        </p:txBody>
      </p:sp>
      <p:sp>
        <p:nvSpPr>
          <p:cNvPr id="5" name="TextBox 4"/>
          <p:cNvSpPr txBox="1"/>
          <p:nvPr/>
        </p:nvSpPr>
        <p:spPr>
          <a:xfrm>
            <a:off x="914399" y="1353756"/>
            <a:ext cx="7611753" cy="4208844"/>
          </a:xfrm>
          <a:prstGeom prst="rect">
            <a:avLst/>
          </a:prstGeom>
          <a:noFill/>
        </p:spPr>
        <p:txBody>
          <a:bodyPr wrap="square" rtlCol="0">
            <a:spAutoFit/>
          </a:bodyPr>
          <a:lstStyle/>
          <a:p>
            <a:pPr marL="285750" indent="-285750">
              <a:lnSpc>
                <a:spcPts val="2300"/>
              </a:lnSpc>
              <a:buFontTx/>
              <a:buChar char="-"/>
            </a:pPr>
            <a:r>
              <a:rPr lang="en-US" dirty="0" smtClean="0"/>
              <a:t>More </a:t>
            </a:r>
            <a:r>
              <a:rPr lang="en-US" i="1" dirty="0" smtClean="0">
                <a:solidFill>
                  <a:srgbClr val="0039A6"/>
                </a:solidFill>
              </a:rPr>
              <a:t>data</a:t>
            </a:r>
            <a:r>
              <a:rPr lang="en-US" dirty="0" smtClean="0">
                <a:solidFill>
                  <a:srgbClr val="0039A6"/>
                </a:solidFill>
              </a:rPr>
              <a:t> </a:t>
            </a:r>
            <a:r>
              <a:rPr lang="en-US" dirty="0" smtClean="0"/>
              <a:t>for modeling</a:t>
            </a:r>
          </a:p>
          <a:p>
            <a:pPr marL="285750" indent="-285750">
              <a:lnSpc>
                <a:spcPts val="2300"/>
              </a:lnSpc>
              <a:buFontTx/>
              <a:buChar char="-"/>
            </a:pPr>
            <a:r>
              <a:rPr lang="en-US" i="1" dirty="0" smtClean="0">
                <a:solidFill>
                  <a:srgbClr val="0039A6"/>
                </a:solidFill>
              </a:rPr>
              <a:t>Multilingual</a:t>
            </a:r>
            <a:r>
              <a:rPr lang="en-US" dirty="0" smtClean="0">
                <a:solidFill>
                  <a:srgbClr val="0039A6"/>
                </a:solidFill>
              </a:rPr>
              <a:t> </a:t>
            </a:r>
            <a:r>
              <a:rPr lang="en-US" dirty="0" smtClean="0"/>
              <a:t>pipeline (currently testing Spanish pipeline)</a:t>
            </a:r>
          </a:p>
          <a:p>
            <a:pPr marL="285750" indent="-285750">
              <a:lnSpc>
                <a:spcPts val="2300"/>
              </a:lnSpc>
              <a:buFontTx/>
              <a:buChar char="-"/>
            </a:pPr>
            <a:r>
              <a:rPr lang="en-US" dirty="0" smtClean="0"/>
              <a:t>Develop </a:t>
            </a:r>
            <a:r>
              <a:rPr lang="en-US" i="1" dirty="0" smtClean="0">
                <a:solidFill>
                  <a:srgbClr val="0039A6"/>
                </a:solidFill>
              </a:rPr>
              <a:t>rights-sensitive</a:t>
            </a:r>
            <a:r>
              <a:rPr lang="en-US" dirty="0" smtClean="0">
                <a:solidFill>
                  <a:srgbClr val="0039A6"/>
                </a:solidFill>
              </a:rPr>
              <a:t> </a:t>
            </a:r>
            <a:r>
              <a:rPr lang="en-US" dirty="0" smtClean="0"/>
              <a:t>LSA</a:t>
            </a:r>
          </a:p>
          <a:p>
            <a:pPr marL="285750" indent="-285750">
              <a:lnSpc>
                <a:spcPts val="2300"/>
              </a:lnSpc>
              <a:buFontTx/>
              <a:buChar char="-"/>
            </a:pPr>
            <a:r>
              <a:rPr lang="en-US" i="1" dirty="0" smtClean="0">
                <a:solidFill>
                  <a:srgbClr val="0039A6"/>
                </a:solidFill>
              </a:rPr>
              <a:t>Connect</a:t>
            </a:r>
            <a:r>
              <a:rPr lang="en-US" dirty="0" smtClean="0">
                <a:solidFill>
                  <a:srgbClr val="0039A6"/>
                </a:solidFill>
              </a:rPr>
              <a:t> </a:t>
            </a:r>
            <a:r>
              <a:rPr lang="en-US" dirty="0" smtClean="0"/>
              <a:t>with other Human Rights NGOs, GOs, and research groups</a:t>
            </a:r>
          </a:p>
          <a:p>
            <a:pPr marL="285750" indent="-285750">
              <a:lnSpc>
                <a:spcPts val="2300"/>
              </a:lnSpc>
              <a:buFontTx/>
              <a:buChar char="-"/>
            </a:pPr>
            <a:r>
              <a:rPr lang="en-US" dirty="0" smtClean="0"/>
              <a:t>Integrating uncertainty values to </a:t>
            </a:r>
            <a:r>
              <a:rPr lang="en-US" i="1" dirty="0" smtClean="0">
                <a:solidFill>
                  <a:srgbClr val="0039A6"/>
                </a:solidFill>
              </a:rPr>
              <a:t>veridicality</a:t>
            </a:r>
            <a:r>
              <a:rPr lang="en-US" dirty="0" smtClean="0">
                <a:solidFill>
                  <a:srgbClr val="0039A6"/>
                </a:solidFill>
              </a:rPr>
              <a:t> </a:t>
            </a:r>
            <a:r>
              <a:rPr lang="en-US" dirty="0" smtClean="0"/>
              <a:t>measure</a:t>
            </a:r>
          </a:p>
          <a:p>
            <a:pPr marL="285750" indent="-285750">
              <a:lnSpc>
                <a:spcPts val="2300"/>
              </a:lnSpc>
              <a:buFontTx/>
              <a:buChar char="-"/>
            </a:pPr>
            <a:r>
              <a:rPr lang="en-US" dirty="0" smtClean="0"/>
              <a:t>Real-time </a:t>
            </a:r>
            <a:r>
              <a:rPr lang="en-US" i="1" dirty="0" smtClean="0">
                <a:solidFill>
                  <a:srgbClr val="0039A6"/>
                </a:solidFill>
              </a:rPr>
              <a:t>edge</a:t>
            </a:r>
            <a:r>
              <a:rPr lang="en-US" i="1" dirty="0" smtClean="0"/>
              <a:t> </a:t>
            </a:r>
            <a:r>
              <a:rPr lang="en-US" i="1" dirty="0" smtClean="0">
                <a:solidFill>
                  <a:srgbClr val="0039A6"/>
                </a:solidFill>
              </a:rPr>
              <a:t>bundling</a:t>
            </a:r>
            <a:r>
              <a:rPr lang="en-US" i="1" dirty="0" smtClean="0"/>
              <a:t> </a:t>
            </a:r>
            <a:r>
              <a:rPr lang="en-US" dirty="0" smtClean="0"/>
              <a:t>on </a:t>
            </a:r>
            <a:r>
              <a:rPr lang="en-US" dirty="0" err="1" smtClean="0"/>
              <a:t>Storygraph</a:t>
            </a:r>
            <a:endParaRPr lang="en-US" dirty="0" smtClean="0"/>
          </a:p>
          <a:p>
            <a:pPr marL="285750" indent="-285750">
              <a:lnSpc>
                <a:spcPts val="2300"/>
              </a:lnSpc>
              <a:buFontTx/>
              <a:buChar char="-"/>
            </a:pPr>
            <a:r>
              <a:rPr lang="en-US" i="1" dirty="0" smtClean="0">
                <a:solidFill>
                  <a:srgbClr val="0039A6"/>
                </a:solidFill>
              </a:rPr>
              <a:t>Duration</a:t>
            </a:r>
            <a:r>
              <a:rPr lang="en-US" dirty="0" smtClean="0">
                <a:solidFill>
                  <a:srgbClr val="0039A6"/>
                </a:solidFill>
              </a:rPr>
              <a:t> </a:t>
            </a:r>
            <a:r>
              <a:rPr lang="en-US" dirty="0" smtClean="0"/>
              <a:t>of event on </a:t>
            </a:r>
            <a:r>
              <a:rPr lang="en-US" dirty="0" err="1" smtClean="0"/>
              <a:t>Storygraph</a:t>
            </a:r>
            <a:endParaRPr lang="en-US" dirty="0" smtClean="0"/>
          </a:p>
          <a:p>
            <a:pPr marL="285750" indent="-285750">
              <a:lnSpc>
                <a:spcPts val="2300"/>
              </a:lnSpc>
              <a:buFontTx/>
              <a:buChar char="-"/>
            </a:pPr>
            <a:r>
              <a:rPr lang="en-US" i="1" dirty="0" smtClean="0">
                <a:solidFill>
                  <a:srgbClr val="0039A6"/>
                </a:solidFill>
              </a:rPr>
              <a:t>Parallel Storylines</a:t>
            </a:r>
            <a:r>
              <a:rPr lang="en-US" dirty="0" smtClean="0"/>
              <a:t>, allowing for visualization of group movements over time</a:t>
            </a:r>
          </a:p>
          <a:p>
            <a:pPr marL="285750" indent="-285750">
              <a:lnSpc>
                <a:spcPts val="2300"/>
              </a:lnSpc>
              <a:buFontTx/>
              <a:buChar char="-"/>
            </a:pPr>
            <a:r>
              <a:rPr lang="en-US" dirty="0" smtClean="0"/>
              <a:t>Automatic collapsing of </a:t>
            </a:r>
            <a:r>
              <a:rPr lang="en-US" i="1" dirty="0" err="1" smtClean="0">
                <a:solidFill>
                  <a:srgbClr val="0039A6"/>
                </a:solidFill>
              </a:rPr>
              <a:t>Storygram</a:t>
            </a:r>
            <a:r>
              <a:rPr lang="en-US" dirty="0" smtClean="0">
                <a:solidFill>
                  <a:srgbClr val="0039A6"/>
                </a:solidFill>
              </a:rPr>
              <a:t> </a:t>
            </a:r>
            <a:r>
              <a:rPr lang="en-US" dirty="0" smtClean="0"/>
              <a:t>network graph triples</a:t>
            </a:r>
          </a:p>
          <a:p>
            <a:pPr marL="285750" indent="-285750">
              <a:lnSpc>
                <a:spcPts val="2300"/>
              </a:lnSpc>
              <a:buFontTx/>
              <a:buChar char="-"/>
            </a:pPr>
            <a:r>
              <a:rPr lang="en-US" i="1" dirty="0" smtClean="0">
                <a:solidFill>
                  <a:srgbClr val="0039A6"/>
                </a:solidFill>
              </a:rPr>
              <a:t>Fuzzy matching </a:t>
            </a:r>
            <a:r>
              <a:rPr lang="en-US" dirty="0" smtClean="0"/>
              <a:t>for data cleaning and extrapolation</a:t>
            </a:r>
          </a:p>
          <a:p>
            <a:pPr marL="285750" indent="-285750">
              <a:lnSpc>
                <a:spcPts val="2300"/>
              </a:lnSpc>
              <a:buFontTx/>
              <a:buChar char="-"/>
            </a:pPr>
            <a:r>
              <a:rPr lang="en-US" dirty="0" smtClean="0"/>
              <a:t>A synthetic </a:t>
            </a:r>
            <a:r>
              <a:rPr lang="en-US" i="1" dirty="0" smtClean="0">
                <a:solidFill>
                  <a:srgbClr val="0039A6"/>
                </a:solidFill>
              </a:rPr>
              <a:t>analytic ecosystem</a:t>
            </a:r>
            <a:r>
              <a:rPr lang="en-US" i="1" dirty="0" smtClean="0"/>
              <a:t> </a:t>
            </a:r>
            <a:r>
              <a:rPr lang="en-US" dirty="0" smtClean="0"/>
              <a:t>guiding work from corpus to document to coding to cleaning to visualization</a:t>
            </a:r>
          </a:p>
          <a:p>
            <a:pPr marL="285750" indent="-285750">
              <a:lnSpc>
                <a:spcPts val="2300"/>
              </a:lnSpc>
              <a:buFontTx/>
              <a:buChar char="-"/>
            </a:pPr>
            <a:r>
              <a:rPr lang="en-US" dirty="0" smtClean="0"/>
              <a:t>Follow-on </a:t>
            </a:r>
            <a:r>
              <a:rPr lang="en-US" i="1" dirty="0" smtClean="0">
                <a:solidFill>
                  <a:srgbClr val="0039A6"/>
                </a:solidFill>
              </a:rPr>
              <a:t>funding</a:t>
            </a:r>
          </a:p>
          <a:p>
            <a:pPr marL="285750" indent="-285750">
              <a:lnSpc>
                <a:spcPts val="2300"/>
              </a:lnSpc>
              <a:buFontTx/>
              <a:buChar char="-"/>
            </a:pPr>
            <a:r>
              <a:rPr lang="en-US" dirty="0" smtClean="0"/>
              <a:t>Apply our methods to </a:t>
            </a:r>
            <a:r>
              <a:rPr lang="en-US" i="1" dirty="0" smtClean="0">
                <a:solidFill>
                  <a:srgbClr val="0039A6"/>
                </a:solidFill>
              </a:rPr>
              <a:t>other contexts</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738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miller47\Dropbox\vissoft2013\images\rai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14399"/>
            <a:ext cx="9144000" cy="3655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4799" y="4569578"/>
            <a:ext cx="5029200" cy="215444"/>
          </a:xfrm>
          <a:prstGeom prst="rect">
            <a:avLst/>
          </a:prstGeom>
          <a:solidFill>
            <a:schemeClr val="bg1"/>
          </a:solidFill>
        </p:spPr>
        <p:txBody>
          <a:bodyPr wrap="square" rtlCol="0">
            <a:spAutoFit/>
          </a:bodyPr>
          <a:lstStyle/>
          <a:p>
            <a:r>
              <a:rPr lang="en-US" sz="800" dirty="0" err="1" smtClean="0"/>
              <a:t>Shrestha</a:t>
            </a:r>
            <a:r>
              <a:rPr lang="en-US" sz="800" dirty="0" smtClean="0"/>
              <a:t>, Zhu, Miller.  Visualizing Time and Geography of Open Source Software with </a:t>
            </a:r>
            <a:r>
              <a:rPr lang="en-US" sz="800" dirty="0" err="1" smtClean="0"/>
              <a:t>Storygraph</a:t>
            </a:r>
            <a:r>
              <a:rPr lang="en-US" sz="800" dirty="0" smtClean="0"/>
              <a:t>.  IEEE </a:t>
            </a:r>
            <a:r>
              <a:rPr lang="en-US" sz="800" dirty="0" err="1" smtClean="0"/>
              <a:t>VisSoft</a:t>
            </a:r>
            <a:r>
              <a:rPr lang="en-US" sz="800" dirty="0" smtClean="0"/>
              <a:t> 2013.  </a:t>
            </a:r>
            <a:endParaRPr lang="en-US" sz="800" dirty="0"/>
          </a:p>
        </p:txBody>
      </p:sp>
      <p:sp>
        <p:nvSpPr>
          <p:cNvPr id="9" name="TextBox 8"/>
          <p:cNvSpPr txBox="1"/>
          <p:nvPr/>
        </p:nvSpPr>
        <p:spPr>
          <a:xfrm>
            <a:off x="152400" y="452734"/>
            <a:ext cx="4459811" cy="923330"/>
          </a:xfrm>
          <a:prstGeom prst="rect">
            <a:avLst/>
          </a:prstGeom>
          <a:noFill/>
        </p:spPr>
        <p:txBody>
          <a:bodyPr wrap="none" rtlCol="0">
            <a:spAutoFit/>
          </a:bodyPr>
          <a:lstStyle/>
          <a:p>
            <a:r>
              <a:rPr lang="en-US" b="1" dirty="0" smtClean="0">
                <a:solidFill>
                  <a:srgbClr val="0039A6"/>
                </a:solidFill>
              </a:rPr>
              <a:t>X. Other Contexts: Rails commits on GITHUB </a:t>
            </a:r>
          </a:p>
          <a:p>
            <a:endParaRPr lang="en-US" dirty="0"/>
          </a:p>
          <a:p>
            <a:endParaRPr lang="en-US" dirty="0"/>
          </a:p>
        </p:txBody>
      </p:sp>
      <p:sp>
        <p:nvSpPr>
          <p:cNvPr id="10" name="TextBox 9"/>
          <p:cNvSpPr txBox="1"/>
          <p:nvPr/>
        </p:nvSpPr>
        <p:spPr>
          <a:xfrm>
            <a:off x="602703" y="4850313"/>
            <a:ext cx="7550697" cy="1708160"/>
          </a:xfrm>
          <a:prstGeom prst="rect">
            <a:avLst/>
          </a:prstGeom>
          <a:noFill/>
        </p:spPr>
        <p:txBody>
          <a:bodyPr wrap="square" rtlCol="0">
            <a:spAutoFit/>
          </a:bodyPr>
          <a:lstStyle/>
          <a:p>
            <a:pPr marL="285750" indent="-285750">
              <a:buFontTx/>
              <a:buChar char="-"/>
            </a:pPr>
            <a:r>
              <a:rPr lang="en-US" sz="1500" dirty="0" smtClean="0"/>
              <a:t>Vertical banding at A, B, and C, indicate closely-timed commits at many locations</a:t>
            </a:r>
          </a:p>
          <a:p>
            <a:pPr marL="285750" indent="-285750">
              <a:buFontTx/>
              <a:buChar char="-"/>
            </a:pPr>
            <a:r>
              <a:rPr lang="en-US" sz="1500" i="1" dirty="0" smtClean="0"/>
              <a:t>p</a:t>
            </a:r>
            <a:r>
              <a:rPr lang="en-US" sz="1500" dirty="0" smtClean="0"/>
              <a:t> = 0.8 so as to subdue low-commit locations</a:t>
            </a:r>
          </a:p>
          <a:p>
            <a:pPr marL="285750" indent="-285750">
              <a:buFontTx/>
              <a:buChar char="-"/>
            </a:pPr>
            <a:r>
              <a:rPr lang="en-US" sz="1500" dirty="0" smtClean="0"/>
              <a:t>approx. 44k commits</a:t>
            </a:r>
          </a:p>
          <a:p>
            <a:pPr marL="285750" indent="-285750">
              <a:buFontTx/>
              <a:buChar char="-"/>
            </a:pPr>
            <a:r>
              <a:rPr lang="en-US" sz="1500" dirty="0" smtClean="0"/>
              <a:t>Over 10 case studies, found that high-commit projects have developer locations active throughout lifecycle</a:t>
            </a:r>
          </a:p>
          <a:p>
            <a:pPr marL="285750" indent="-285750">
              <a:buFontTx/>
              <a:buChar char="-"/>
            </a:pPr>
            <a:r>
              <a:rPr lang="en-US" sz="1500" dirty="0" smtClean="0"/>
              <a:t>next steps include identifying </a:t>
            </a:r>
            <a:r>
              <a:rPr lang="en-US" sz="1500" i="1" dirty="0" smtClean="0">
                <a:solidFill>
                  <a:srgbClr val="0039A6"/>
                </a:solidFill>
              </a:rPr>
              <a:t>nature of commit </a:t>
            </a:r>
            <a:r>
              <a:rPr lang="en-US" sz="1500" dirty="0" smtClean="0"/>
              <a:t>(file, doc, library, </a:t>
            </a:r>
            <a:r>
              <a:rPr lang="en-US" sz="1500" dirty="0" err="1" smtClean="0"/>
              <a:t>etc</a:t>
            </a:r>
            <a:r>
              <a:rPr lang="en-US" sz="1500" dirty="0" smtClean="0"/>
              <a:t>) and using </a:t>
            </a:r>
            <a:r>
              <a:rPr lang="en-US" sz="1500" dirty="0" err="1" smtClean="0"/>
              <a:t>Storygraph</a:t>
            </a:r>
            <a:r>
              <a:rPr lang="en-US" sz="1500" dirty="0" smtClean="0"/>
              <a:t> to </a:t>
            </a:r>
            <a:r>
              <a:rPr lang="en-US" sz="1500" i="1" dirty="0" smtClean="0">
                <a:solidFill>
                  <a:srgbClr val="0039A6"/>
                </a:solidFill>
              </a:rPr>
              <a:t>investigate how and when coding gets outsourced</a:t>
            </a:r>
            <a:endParaRPr lang="en-US" sz="1500" i="1" dirty="0">
              <a:solidFill>
                <a:srgbClr val="0039A6"/>
              </a:solidFill>
            </a:endParaRPr>
          </a:p>
        </p:txBody>
      </p:sp>
    </p:spTree>
    <p:extLst>
      <p:ext uri="{BB962C8B-B14F-4D97-AF65-F5344CB8AC3E}">
        <p14:creationId xmlns:p14="http://schemas.microsoft.com/office/powerpoint/2010/main" val="377191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297" y="4267200"/>
            <a:ext cx="7571303" cy="2031325"/>
          </a:xfrm>
          <a:prstGeom prst="rect">
            <a:avLst/>
          </a:prstGeom>
          <a:noFill/>
        </p:spPr>
        <p:txBody>
          <a:bodyPr wrap="none" rtlCol="0">
            <a:spAutoFit/>
          </a:bodyPr>
          <a:lstStyle/>
          <a:p>
            <a:r>
              <a:rPr lang="en-US" sz="1400" b="1" u="sng" dirty="0" smtClean="0">
                <a:solidFill>
                  <a:srgbClr val="0039A6"/>
                </a:solidFill>
              </a:rPr>
              <a:t>For more information						</a:t>
            </a:r>
            <a:r>
              <a:rPr lang="en-US" sz="1400" b="1" u="sng" dirty="0">
                <a:solidFill>
                  <a:srgbClr val="0039A6"/>
                </a:solidFill>
              </a:rPr>
              <a:t>	</a:t>
            </a:r>
            <a:endParaRPr lang="en-US" sz="1400" b="1" u="sng" dirty="0" smtClean="0">
              <a:solidFill>
                <a:srgbClr val="0039A6"/>
              </a:solidFill>
            </a:endParaRPr>
          </a:p>
          <a:p>
            <a:r>
              <a:rPr lang="en-US" sz="1400" dirty="0" smtClean="0"/>
              <a:t>Ben Miller		    Lu Xiao</a:t>
            </a:r>
          </a:p>
          <a:p>
            <a:r>
              <a:rPr lang="en-US" sz="1400" dirty="0" smtClean="0"/>
              <a:t>miller@gsu.edu	    lxiao24@uwo.ca</a:t>
            </a:r>
          </a:p>
          <a:p>
            <a:r>
              <a:rPr lang="en-US" sz="1400" dirty="0" smtClean="0"/>
              <a:t>@intransitive</a:t>
            </a:r>
          </a:p>
          <a:p>
            <a:endParaRPr lang="en-US" sz="1400" dirty="0" smtClean="0"/>
          </a:p>
          <a:p>
            <a:r>
              <a:rPr lang="en-US" sz="1400" dirty="0" smtClean="0"/>
              <a:t>http://</a:t>
            </a:r>
            <a:r>
              <a:rPr lang="en-US" sz="1400" dirty="0"/>
              <a:t>digging.gsu.edu	</a:t>
            </a:r>
            <a:r>
              <a:rPr lang="en-US" sz="1400" dirty="0" smtClean="0"/>
              <a:t>    http://hci.fims.uwo.ca</a:t>
            </a:r>
          </a:p>
          <a:p>
            <a:endParaRPr lang="en-US" sz="1400" dirty="0" smtClean="0"/>
          </a:p>
          <a:p>
            <a:r>
              <a:rPr lang="en-US" sz="1400" b="1" u="sng" dirty="0" smtClean="0">
                <a:solidFill>
                  <a:srgbClr val="0039A6"/>
                </a:solidFill>
              </a:rPr>
              <a:t>For </a:t>
            </a:r>
            <a:r>
              <a:rPr lang="en-US" sz="1400" b="1" u="sng" dirty="0" err="1" smtClean="0">
                <a:solidFill>
                  <a:srgbClr val="0039A6"/>
                </a:solidFill>
              </a:rPr>
              <a:t>Storygraph</a:t>
            </a:r>
            <a:r>
              <a:rPr lang="en-US" sz="1400" b="1" u="sng" dirty="0" smtClean="0">
                <a:solidFill>
                  <a:srgbClr val="0039A6"/>
                </a:solidFill>
              </a:rPr>
              <a:t> &amp; Storylines						</a:t>
            </a:r>
          </a:p>
          <a:p>
            <a:r>
              <a:rPr lang="en-US" sz="1400" dirty="0"/>
              <a:t>https://github.com/sayush/E2</a:t>
            </a:r>
          </a:p>
        </p:txBody>
      </p:sp>
      <p:sp>
        <p:nvSpPr>
          <p:cNvPr id="9" name="TextBox 8"/>
          <p:cNvSpPr txBox="1"/>
          <p:nvPr/>
        </p:nvSpPr>
        <p:spPr>
          <a:xfrm>
            <a:off x="685800" y="838200"/>
            <a:ext cx="7840352" cy="1846659"/>
          </a:xfrm>
          <a:prstGeom prst="rect">
            <a:avLst/>
          </a:prstGeom>
          <a:noFill/>
        </p:spPr>
        <p:txBody>
          <a:bodyPr wrap="square" rtlCol="0">
            <a:spAutoFit/>
          </a:bodyPr>
          <a:lstStyle/>
          <a:p>
            <a:r>
              <a:rPr lang="en-US" b="1" dirty="0" smtClean="0">
                <a:solidFill>
                  <a:srgbClr val="0039A6"/>
                </a:solidFill>
              </a:rPr>
              <a:t>XI. Thanks and contact info</a:t>
            </a:r>
          </a:p>
          <a:p>
            <a:pPr marL="285750" indent="-285750">
              <a:buFontTx/>
              <a:buChar char="-"/>
            </a:pPr>
            <a:r>
              <a:rPr lang="en-US" sz="1600" dirty="0" smtClean="0"/>
              <a:t>The doctoral fellows of GSU’s Second Century Initiative in New and Emerging Media and the graduate students of Western University</a:t>
            </a:r>
          </a:p>
          <a:p>
            <a:pPr marL="285750" indent="-285750">
              <a:buFontTx/>
              <a:buChar char="-"/>
            </a:pPr>
            <a:r>
              <a:rPr lang="en-US" sz="1600" dirty="0" smtClean="0"/>
              <a:t>The human rights NGOs facilitating the project’s negotiations with data vendors and the researchers who participated in our studies</a:t>
            </a:r>
          </a:p>
          <a:p>
            <a:pPr marL="285750" indent="-285750">
              <a:buFontTx/>
              <a:buChar char="-"/>
            </a:pPr>
            <a:r>
              <a:rPr lang="en-US" sz="1600" dirty="0"/>
              <a:t>Interview and questionnaire participants; Stories Matter representatives</a:t>
            </a:r>
          </a:p>
          <a:p>
            <a:pPr marL="285750" indent="-285750">
              <a:buFontTx/>
              <a:buChar char="-"/>
            </a:pPr>
            <a:r>
              <a:rPr lang="en-US" sz="1600" dirty="0" smtClean="0"/>
              <a:t>Our funders (NSF Award 1209172, SSHRC Program 869):</a:t>
            </a:r>
            <a:endParaRPr lang="en-US" sz="1600" dirty="0"/>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05" y="2819162"/>
            <a:ext cx="1070394" cy="107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858" y="2819162"/>
            <a:ext cx="1472667" cy="84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2984896"/>
            <a:ext cx="3695700" cy="55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116638"/>
            <a:ext cx="67396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SSHRC'S official visual identif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899" y="3962162"/>
            <a:ext cx="54864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estern logo, stack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4017714"/>
            <a:ext cx="796504" cy="8590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bmiller47\Desktop\Unf-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1" y="5014310"/>
            <a:ext cx="690446" cy="83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7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dirty="0"/>
              <a:t>Requirements Analysis</a:t>
            </a:r>
          </a:p>
        </p:txBody>
      </p:sp>
      <p:sp>
        <p:nvSpPr>
          <p:cNvPr id="3" name="Content Placeholder 2"/>
          <p:cNvSpPr>
            <a:spLocks noGrp="1"/>
          </p:cNvSpPr>
          <p:nvPr>
            <p:ph idx="1"/>
          </p:nvPr>
        </p:nvSpPr>
        <p:spPr>
          <a:xfrm>
            <a:off x="457200" y="1539241"/>
            <a:ext cx="8229600" cy="4525963"/>
          </a:xfrm>
        </p:spPr>
        <p:txBody>
          <a:bodyPr>
            <a:normAutofit/>
          </a:bodyPr>
          <a:lstStyle/>
          <a:p>
            <a:r>
              <a:rPr lang="en-US" sz="2800" dirty="0" smtClean="0"/>
              <a:t>Understand the users’ current data analysis situation, and expectation and concerns on the new analysis programs</a:t>
            </a:r>
          </a:p>
        </p:txBody>
      </p:sp>
      <p:graphicFrame>
        <p:nvGraphicFramePr>
          <p:cNvPr id="4" name="Diagram 3"/>
          <p:cNvGraphicFramePr/>
          <p:nvPr>
            <p:extLst>
              <p:ext uri="{D42A27DB-BD31-4B8C-83A1-F6EECF244321}">
                <p14:modId xmlns:p14="http://schemas.microsoft.com/office/powerpoint/2010/main" val="3495162738"/>
              </p:ext>
            </p:extLst>
          </p:nvPr>
        </p:nvGraphicFramePr>
        <p:xfrm>
          <a:off x="1104900" y="1623062"/>
          <a:ext cx="7239000" cy="51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8317230" y="0"/>
            <a:ext cx="826770" cy="895350"/>
          </a:xfrm>
          <a:prstGeom prst="rect">
            <a:avLst/>
          </a:prstGeom>
        </p:spPr>
      </p:pic>
    </p:spTree>
    <p:extLst>
      <p:ext uri="{BB962C8B-B14F-4D97-AF65-F5344CB8AC3E}">
        <p14:creationId xmlns:p14="http://schemas.microsoft.com/office/powerpoint/2010/main" val="185434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72"/>
            <a:ext cx="8229600" cy="1143000"/>
          </a:xfrm>
        </p:spPr>
        <p:txBody>
          <a:bodyPr>
            <a:normAutofit/>
          </a:bodyPr>
          <a:lstStyle/>
          <a:p>
            <a:r>
              <a:rPr lang="en-US" sz="3600" dirty="0" smtClean="0"/>
              <a:t>Iterative User Interface (UI) Design</a:t>
            </a:r>
            <a:endParaRPr lang="en-US" sz="3600" dirty="0"/>
          </a:p>
        </p:txBody>
      </p:sp>
      <p:sp>
        <p:nvSpPr>
          <p:cNvPr id="3" name="Content Placeholder 2"/>
          <p:cNvSpPr>
            <a:spLocks noGrp="1"/>
          </p:cNvSpPr>
          <p:nvPr>
            <p:ph idx="1"/>
          </p:nvPr>
        </p:nvSpPr>
        <p:spPr>
          <a:xfrm>
            <a:off x="457200" y="1263336"/>
            <a:ext cx="8229600" cy="4525963"/>
          </a:xfrm>
        </p:spPr>
        <p:txBody>
          <a:bodyPr>
            <a:normAutofit/>
          </a:bodyPr>
          <a:lstStyle/>
          <a:p>
            <a:pPr marL="0" indent="0">
              <a:buNone/>
            </a:pPr>
            <a:r>
              <a:rPr lang="en-US" sz="2800" dirty="0" smtClean="0"/>
              <a:t>Design of </a:t>
            </a:r>
            <a:r>
              <a:rPr lang="en-US" sz="2800" dirty="0" err="1" smtClean="0"/>
              <a:t>Martus</a:t>
            </a:r>
            <a:r>
              <a:rPr lang="en-US" sz="2800" dirty="0" smtClean="0"/>
              <a:t> User Interfaces to integrate data visualization feature into </a:t>
            </a:r>
            <a:r>
              <a:rPr lang="en-US" sz="2800" dirty="0" err="1" smtClean="0"/>
              <a:t>Martus</a:t>
            </a:r>
            <a:r>
              <a:rPr lang="en-US" sz="2800" dirty="0" smtClean="0"/>
              <a:t> system</a:t>
            </a:r>
          </a:p>
          <a:p>
            <a:pPr lvl="1"/>
            <a:r>
              <a:rPr lang="en-US" sz="2400" dirty="0" err="1" smtClean="0"/>
              <a:t>Martus</a:t>
            </a:r>
            <a:r>
              <a:rPr lang="en-US" sz="2400" dirty="0" smtClean="0"/>
              <a:t> </a:t>
            </a:r>
            <a:r>
              <a:rPr lang="en-US" sz="2400" dirty="0"/>
              <a:t>system (</a:t>
            </a:r>
            <a:r>
              <a:rPr lang="en-US" sz="2400" dirty="0">
                <a:hlinkClick r:id="rId3"/>
              </a:rPr>
              <a:t>https://www.martus.org</a:t>
            </a:r>
            <a:r>
              <a:rPr lang="en-US" sz="2400" dirty="0" smtClean="0">
                <a:hlinkClick r:id="rId3"/>
              </a:rPr>
              <a:t>/</a:t>
            </a:r>
            <a:r>
              <a:rPr lang="en-US" sz="2400" dirty="0"/>
              <a:t>)</a:t>
            </a:r>
            <a:r>
              <a:rPr lang="en-US" sz="2400" dirty="0" smtClean="0"/>
              <a:t>:</a:t>
            </a:r>
          </a:p>
          <a:p>
            <a:pPr lvl="1"/>
            <a:endParaRPr lang="en-US" dirty="0"/>
          </a:p>
        </p:txBody>
      </p:sp>
      <p:pic>
        <p:nvPicPr>
          <p:cNvPr id="5" name="Picture 4"/>
          <p:cNvPicPr>
            <a:picLocks noGrp="1" noChangeAspect="1" noChangeArrowheads="1"/>
          </p:cNvPicPr>
          <p:nvPr/>
        </p:nvPicPr>
        <p:blipFill>
          <a:blip r:embed="rId4" cstate="print"/>
          <a:stretch>
            <a:fillRect/>
          </a:stretch>
        </p:blipFill>
        <p:spPr bwMode="auto">
          <a:xfrm>
            <a:off x="1607820" y="2667000"/>
            <a:ext cx="5730240" cy="3581400"/>
          </a:xfrm>
          <a:prstGeom prst="rect">
            <a:avLst/>
          </a:prstGeom>
          <a:noFill/>
          <a:ln w="9525">
            <a:noFill/>
            <a:miter lim="800000"/>
            <a:headEnd/>
            <a:tailEnd/>
          </a:ln>
        </p:spPr>
      </p:pic>
      <p:pic>
        <p:nvPicPr>
          <p:cNvPr id="8" name="Picture 7"/>
          <p:cNvPicPr>
            <a:picLocks noChangeAspect="1"/>
          </p:cNvPicPr>
          <p:nvPr/>
        </p:nvPicPr>
        <p:blipFill>
          <a:blip r:embed="rId5"/>
          <a:stretch>
            <a:fillRect/>
          </a:stretch>
        </p:blipFill>
        <p:spPr>
          <a:xfrm>
            <a:off x="8317230" y="0"/>
            <a:ext cx="826770" cy="895350"/>
          </a:xfrm>
          <a:prstGeom prst="rect">
            <a:avLst/>
          </a:prstGeom>
        </p:spPr>
      </p:pic>
    </p:spTree>
    <p:extLst>
      <p:ext uri="{BB962C8B-B14F-4D97-AF65-F5344CB8AC3E}">
        <p14:creationId xmlns:p14="http://schemas.microsoft.com/office/powerpoint/2010/main" val="419604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59"/>
            <a:ext cx="8229600" cy="1143000"/>
          </a:xfrm>
        </p:spPr>
        <p:txBody>
          <a:bodyPr>
            <a:normAutofit/>
          </a:bodyPr>
          <a:lstStyle/>
          <a:p>
            <a:r>
              <a:rPr lang="en-US" sz="3600" dirty="0"/>
              <a:t>Iterative </a:t>
            </a:r>
            <a:r>
              <a:rPr lang="en-US" sz="3600" dirty="0" smtClean="0"/>
              <a:t>UI Design</a:t>
            </a:r>
            <a:endParaRPr lang="en-US" sz="3600" dirty="0"/>
          </a:p>
        </p:txBody>
      </p:sp>
      <p:sp>
        <p:nvSpPr>
          <p:cNvPr id="3" name="Content Placeholder 2"/>
          <p:cNvSpPr>
            <a:spLocks noGrp="1"/>
          </p:cNvSpPr>
          <p:nvPr>
            <p:ph idx="1"/>
          </p:nvPr>
        </p:nvSpPr>
        <p:spPr/>
        <p:txBody>
          <a:bodyPr/>
          <a:lstStyle/>
          <a:p>
            <a:endParaRPr lang="en-US" dirty="0"/>
          </a:p>
        </p:txBody>
      </p:sp>
      <p:pic>
        <p:nvPicPr>
          <p:cNvPr id="4" name="Content Placeholder 3" descr="20 (a).jpg"/>
          <p:cNvPicPr>
            <a:picLocks noGrp="1" noChangeAspect="1"/>
          </p:cNvPicPr>
          <p:nvPr/>
        </p:nvPicPr>
        <p:blipFill>
          <a:blip r:embed="rId3" cstate="print"/>
          <a:stretch>
            <a:fillRect/>
          </a:stretch>
        </p:blipFill>
        <p:spPr>
          <a:xfrm>
            <a:off x="60960" y="1196669"/>
            <a:ext cx="8229600" cy="3079631"/>
          </a:xfrm>
          <a:prstGeom prst="rect">
            <a:avLst/>
          </a:prstGeom>
        </p:spPr>
      </p:pic>
      <p:pic>
        <p:nvPicPr>
          <p:cNvPr id="5" name="Content Placeholder 3" descr="07 Displaying visualization (search mode).png"/>
          <p:cNvPicPr>
            <a:picLocks noGrp="1" noChangeAspect="1"/>
          </p:cNvPicPr>
          <p:nvPr/>
        </p:nvPicPr>
        <p:blipFill>
          <a:blip r:embed="rId4" cstate="print"/>
          <a:stretch>
            <a:fillRect/>
          </a:stretch>
        </p:blipFill>
        <p:spPr>
          <a:xfrm>
            <a:off x="2552224" y="3252084"/>
            <a:ext cx="6407944" cy="3194685"/>
          </a:xfrm>
          <a:prstGeom prst="rect">
            <a:avLst/>
          </a:prstGeom>
        </p:spPr>
      </p:pic>
      <p:sp>
        <p:nvSpPr>
          <p:cNvPr id="6" name="TextBox 5"/>
          <p:cNvSpPr txBox="1"/>
          <p:nvPr/>
        </p:nvSpPr>
        <p:spPr>
          <a:xfrm>
            <a:off x="1489847" y="2882752"/>
            <a:ext cx="6350078" cy="369332"/>
          </a:xfrm>
          <a:prstGeom prst="rect">
            <a:avLst/>
          </a:prstGeom>
          <a:solidFill>
            <a:schemeClr val="bg1"/>
          </a:solidFill>
        </p:spPr>
        <p:txBody>
          <a:bodyPr wrap="none" rtlCol="0">
            <a:spAutoFit/>
          </a:bodyPr>
          <a:lstStyle/>
          <a:p>
            <a:pPr algn="ctr"/>
            <a:r>
              <a:rPr lang="en-US" b="1" dirty="0" smtClean="0"/>
              <a:t>Formative Evaluation – Six users; cooperative evaluation session</a:t>
            </a:r>
            <a:endParaRPr lang="en-US" b="1" dirty="0"/>
          </a:p>
        </p:txBody>
      </p:sp>
      <p:sp>
        <p:nvSpPr>
          <p:cNvPr id="7" name="TextBox 6"/>
          <p:cNvSpPr txBox="1"/>
          <p:nvPr/>
        </p:nvSpPr>
        <p:spPr>
          <a:xfrm>
            <a:off x="3970378" y="5681684"/>
            <a:ext cx="3757609" cy="369332"/>
          </a:xfrm>
          <a:prstGeom prst="rect">
            <a:avLst/>
          </a:prstGeom>
          <a:solidFill>
            <a:schemeClr val="bg1"/>
          </a:solidFill>
        </p:spPr>
        <p:txBody>
          <a:bodyPr wrap="none" rtlCol="0">
            <a:spAutoFit/>
          </a:bodyPr>
          <a:lstStyle/>
          <a:p>
            <a:pPr algn="ctr"/>
            <a:r>
              <a:rPr lang="en-US" b="1" dirty="0" smtClean="0">
                <a:solidFill>
                  <a:srgbClr val="FF0000"/>
                </a:solidFill>
              </a:rPr>
              <a:t>Presented and Delivered to </a:t>
            </a:r>
            <a:r>
              <a:rPr lang="en-US" b="1" dirty="0" err="1" smtClean="0">
                <a:solidFill>
                  <a:srgbClr val="FF0000"/>
                </a:solidFill>
              </a:rPr>
              <a:t>Benetech</a:t>
            </a:r>
            <a:endParaRPr lang="en-US" b="1" dirty="0">
              <a:solidFill>
                <a:srgbClr val="FF0000"/>
              </a:solidFill>
            </a:endParaRPr>
          </a:p>
        </p:txBody>
      </p:sp>
      <p:pic>
        <p:nvPicPr>
          <p:cNvPr id="9" name="Picture 8"/>
          <p:cNvPicPr>
            <a:picLocks noChangeAspect="1"/>
          </p:cNvPicPr>
          <p:nvPr/>
        </p:nvPicPr>
        <p:blipFill>
          <a:blip r:embed="rId5"/>
          <a:stretch>
            <a:fillRect/>
          </a:stretch>
        </p:blipFill>
        <p:spPr>
          <a:xfrm>
            <a:off x="8317230" y="0"/>
            <a:ext cx="826770" cy="895350"/>
          </a:xfrm>
          <a:prstGeom prst="rect">
            <a:avLst/>
          </a:prstGeom>
        </p:spPr>
      </p:pic>
    </p:spTree>
    <p:extLst>
      <p:ext uri="{BB962C8B-B14F-4D97-AF65-F5344CB8AC3E}">
        <p14:creationId xmlns:p14="http://schemas.microsoft.com/office/powerpoint/2010/main" val="1483491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2"/>
                                      </p:to>
                                    </p:set>
                                    <p:animEffect filter="image" prLst="opacity: 0.2">
                                      <p:cBhvr rctx="IE">
                                        <p:cTn id="7" dur="indefinite"/>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9321" y="1175927"/>
            <a:ext cx="8630684" cy="4924416"/>
          </a:xfrm>
          <a:prstGeom prst="rect">
            <a:avLst/>
          </a:prstGeom>
          <a:noFill/>
        </p:spPr>
        <p:txBody>
          <a:bodyPr wrap="square" lIns="91432" tIns="45716" rIns="91432" bIns="45716" rtlCol="0">
            <a:spAutoFit/>
          </a:bodyPr>
          <a:lstStyle/>
          <a:p>
            <a:r>
              <a:rPr lang="en-US" sz="3400" b="1" dirty="0" smtClean="0">
                <a:solidFill>
                  <a:schemeClr val="bg1"/>
                </a:solidFill>
                <a:latin typeface="Arial"/>
                <a:cs typeface="Arial Unicode MS"/>
              </a:rPr>
              <a:t>Our User-Centered Development Focus</a:t>
            </a:r>
          </a:p>
          <a:p>
            <a:endParaRPr lang="en-US" sz="3600" b="1" dirty="0" smtClean="0">
              <a:solidFill>
                <a:schemeClr val="bg1"/>
              </a:solidFill>
              <a:latin typeface="Arial"/>
              <a:cs typeface="Arial Unicode MS"/>
            </a:endParaRPr>
          </a:p>
          <a:p>
            <a:pPr marL="571500" indent="-571500">
              <a:buFont typeface="Arial" panose="020B0604020202020204" pitchFamily="34" charset="0"/>
              <a:buChar char="•"/>
            </a:pPr>
            <a:r>
              <a:rPr lang="en-US" sz="2800" b="1" dirty="0" smtClean="0">
                <a:solidFill>
                  <a:schemeClr val="bg1"/>
                </a:solidFill>
                <a:latin typeface="Arial"/>
                <a:cs typeface="Arial Unicode MS"/>
              </a:rPr>
              <a:t>Requirements Analysis</a:t>
            </a:r>
          </a:p>
          <a:p>
            <a:pPr marL="571500" indent="-571500">
              <a:buFont typeface="Arial" panose="020B0604020202020204" pitchFamily="34" charset="0"/>
              <a:buChar char="•"/>
            </a:pPr>
            <a:endParaRPr lang="en-US" sz="2800" b="1" dirty="0" smtClean="0">
              <a:solidFill>
                <a:schemeClr val="bg1"/>
              </a:solidFill>
              <a:latin typeface="Arial"/>
              <a:cs typeface="Arial Unicode MS"/>
            </a:endParaRPr>
          </a:p>
          <a:p>
            <a:pPr marL="571500" indent="-571500">
              <a:buFont typeface="Arial" panose="020B0604020202020204" pitchFamily="34" charset="0"/>
              <a:buChar char="•"/>
            </a:pPr>
            <a:r>
              <a:rPr lang="en-US" sz="2800" b="1" dirty="0" smtClean="0">
                <a:solidFill>
                  <a:schemeClr val="bg1"/>
                </a:solidFill>
                <a:latin typeface="Arial"/>
                <a:cs typeface="Arial Unicode MS"/>
              </a:rPr>
              <a:t>Iterative UI Design</a:t>
            </a:r>
          </a:p>
          <a:p>
            <a:pPr marL="571500" indent="-571500">
              <a:buFont typeface="Arial" panose="020B0604020202020204" pitchFamily="34" charset="0"/>
              <a:buChar char="•"/>
            </a:pPr>
            <a:endParaRPr lang="en-US" sz="2800" b="1" dirty="0" smtClean="0">
              <a:solidFill>
                <a:schemeClr val="bg1"/>
              </a:solidFill>
              <a:latin typeface="Arial"/>
              <a:cs typeface="Arial Unicode MS"/>
            </a:endParaRPr>
          </a:p>
          <a:p>
            <a:endParaRPr lang="en-US" sz="4400" b="1" dirty="0" smtClean="0">
              <a:solidFill>
                <a:schemeClr val="bg1"/>
              </a:solidFill>
              <a:latin typeface="Arial"/>
              <a:cs typeface="Arial Unicode MS"/>
            </a:endParaRPr>
          </a:p>
          <a:p>
            <a:endParaRPr lang="en-US" sz="4400" b="1" dirty="0">
              <a:solidFill>
                <a:srgbClr val="FF0000"/>
              </a:solidFill>
              <a:latin typeface="Arial"/>
              <a:cs typeface="Arial Unicode MS"/>
            </a:endParaRPr>
          </a:p>
          <a:p>
            <a:r>
              <a:rPr lang="en-US" sz="4400" b="1" dirty="0" smtClean="0">
                <a:solidFill>
                  <a:srgbClr val="FF0000"/>
                </a:solidFill>
                <a:latin typeface="Arial"/>
                <a:cs typeface="Arial Unicode MS"/>
              </a:rPr>
              <a:t> </a:t>
            </a:r>
            <a:endParaRPr lang="en-US" sz="4400" b="1" dirty="0" smtClean="0">
              <a:solidFill>
                <a:schemeClr val="bg1"/>
              </a:solidFill>
              <a:latin typeface="Arial"/>
              <a:cs typeface="Arial Unicode MS"/>
            </a:endParaRPr>
          </a:p>
        </p:txBody>
      </p:sp>
      <p:sp>
        <p:nvSpPr>
          <p:cNvPr id="2" name="Rectangle 1"/>
          <p:cNvSpPr/>
          <p:nvPr/>
        </p:nvSpPr>
        <p:spPr>
          <a:xfrm>
            <a:off x="355605" y="4316086"/>
            <a:ext cx="8534400" cy="1384995"/>
          </a:xfrm>
          <a:prstGeom prst="rect">
            <a:avLst/>
          </a:prstGeom>
        </p:spPr>
        <p:txBody>
          <a:bodyPr wrap="square">
            <a:spAutoFit/>
          </a:bodyPr>
          <a:lstStyle/>
          <a:p>
            <a:r>
              <a:rPr lang="en-US" sz="2800" b="1" i="1" u="sng" dirty="0">
                <a:solidFill>
                  <a:schemeClr val="bg1"/>
                </a:solidFill>
                <a:latin typeface="Arial"/>
                <a:cs typeface="Arial Unicode MS"/>
              </a:rPr>
              <a:t>Participatory Design </a:t>
            </a:r>
            <a:r>
              <a:rPr lang="en-US" sz="2800" b="1" i="1" u="sng" dirty="0" smtClean="0">
                <a:solidFill>
                  <a:schemeClr val="bg1"/>
                </a:solidFill>
                <a:latin typeface="Arial"/>
                <a:cs typeface="Arial Unicode MS"/>
              </a:rPr>
              <a:t>Approach </a:t>
            </a:r>
            <a:r>
              <a:rPr lang="en-US" sz="2800" b="1" dirty="0">
                <a:solidFill>
                  <a:schemeClr val="bg1"/>
                </a:solidFill>
                <a:latin typeface="Arial"/>
                <a:cs typeface="Arial Unicode MS"/>
              </a:rPr>
              <a:t>in Developing a Collaborative Visual Analytical </a:t>
            </a:r>
            <a:r>
              <a:rPr lang="en-US" sz="2800" b="1" dirty="0" smtClean="0">
                <a:solidFill>
                  <a:schemeClr val="bg1"/>
                </a:solidFill>
                <a:latin typeface="Arial"/>
                <a:cs typeface="Arial Unicode MS"/>
              </a:rPr>
              <a:t>Tool for Stories Matter Collections</a:t>
            </a:r>
            <a:endParaRPr lang="en-US" sz="2800" b="1" dirty="0">
              <a:solidFill>
                <a:schemeClr val="bg1"/>
              </a:solidFill>
              <a:latin typeface="Arial"/>
              <a:cs typeface="Arial Unicode MS"/>
            </a:endParaRPr>
          </a:p>
        </p:txBody>
      </p:sp>
    </p:spTree>
    <p:extLst>
      <p:ext uri="{BB962C8B-B14F-4D97-AF65-F5344CB8AC3E}">
        <p14:creationId xmlns:p14="http://schemas.microsoft.com/office/powerpoint/2010/main" val="306876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 y="451471"/>
            <a:ext cx="8671560" cy="4525963"/>
          </a:xfrm>
        </p:spPr>
        <p:txBody>
          <a:bodyPr>
            <a:normAutofit/>
          </a:bodyPr>
          <a:lstStyle/>
          <a:p>
            <a:pPr marL="0" lvl="1" indent="0" algn="ctr">
              <a:buClr>
                <a:srgbClr val="7030A0"/>
              </a:buClr>
              <a:buNone/>
            </a:pPr>
            <a:r>
              <a:rPr lang="en-CA" dirty="0" smtClean="0"/>
              <a:t>Stories Matter – Concordia University, Centre for Oral History and Digital Storytelling: </a:t>
            </a:r>
            <a:r>
              <a:rPr lang="en-CA" dirty="0" smtClean="0">
                <a:hlinkClick r:id="rId3"/>
              </a:rPr>
              <a:t>http://storytelling.concordia.ca/storiesmatter/</a:t>
            </a:r>
            <a:endParaRPr lang="en-CA" dirty="0" smtClean="0"/>
          </a:p>
          <a:p>
            <a:pPr algn="ctr">
              <a:buClr>
                <a:srgbClr val="7030A0"/>
              </a:buClr>
            </a:pPr>
            <a:endParaRPr lang="en-CA" sz="2800" dirty="0" smtClean="0"/>
          </a:p>
          <a:p>
            <a:pPr algn="ctr">
              <a:buClr>
                <a:srgbClr val="7030A0"/>
              </a:buClr>
            </a:pPr>
            <a:endParaRPr lang="en-US" sz="2800" i="1" dirty="0"/>
          </a:p>
          <a:p>
            <a:pPr algn="ctr">
              <a:buClr>
                <a:srgbClr val="7030A0"/>
              </a:buClr>
            </a:pPr>
            <a:endParaRPr lang="en-US" sz="2800" i="1" dirty="0"/>
          </a:p>
          <a:p>
            <a:pPr algn="ctr"/>
            <a:endParaRPr lang="en-CA" sz="2800" dirty="0"/>
          </a:p>
        </p:txBody>
      </p:sp>
      <p:pic>
        <p:nvPicPr>
          <p:cNvPr id="4" name="Picture 2" descr="http://storytelling.concordia.ca/storiesmatter/wp-content/uploads/2010/02/stories-matter-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28" y="1906905"/>
            <a:ext cx="7315200" cy="4417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8317230" y="0"/>
            <a:ext cx="826770" cy="895350"/>
          </a:xfrm>
          <a:prstGeom prst="rect">
            <a:avLst/>
          </a:prstGeom>
        </p:spPr>
      </p:pic>
    </p:spTree>
    <p:extLst>
      <p:ext uri="{BB962C8B-B14F-4D97-AF65-F5344CB8AC3E}">
        <p14:creationId xmlns:p14="http://schemas.microsoft.com/office/powerpoint/2010/main" val="272393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1736" y="5597914"/>
            <a:ext cx="8229600" cy="1143000"/>
          </a:xfrm>
          <a:prstGeom prst="rect">
            <a:avLst/>
          </a:prstGeom>
        </p:spPr>
        <p:txBody>
          <a:bodyPr vert="horz" lIns="91432" tIns="45716" rIns="91432" bIns="45716" rtlCol="0" anchor="ctr">
            <a:noAutofit/>
          </a:bodyPr>
          <a:lstStyle>
            <a:lvl1pPr algn="ctr" defTabSz="457161" rtl="0" eaLnBrk="1" latinLnBrk="0" hangingPunct="1">
              <a:spcBef>
                <a:spcPct val="0"/>
              </a:spcBef>
              <a:buNone/>
              <a:defRPr sz="4400" kern="1200">
                <a:solidFill>
                  <a:schemeClr val="tx1"/>
                </a:solidFill>
                <a:latin typeface="+mj-lt"/>
                <a:ea typeface="+mj-ea"/>
                <a:cs typeface="+mj-cs"/>
              </a:defRPr>
            </a:lvl1pPr>
          </a:lstStyle>
          <a:p>
            <a:pPr>
              <a:buClr>
                <a:srgbClr val="4F2683"/>
              </a:buClr>
              <a:buSzPct val="50000"/>
            </a:pPr>
            <a:r>
              <a:rPr lang="en-US" sz="3200" dirty="0" smtClean="0"/>
              <a:t>Our </a:t>
            </a:r>
            <a:r>
              <a:rPr lang="en-US" sz="3200" b="1" dirty="0" smtClean="0">
                <a:solidFill>
                  <a:srgbClr val="C00000"/>
                </a:solidFill>
              </a:rPr>
              <a:t>Participatory Design Approach …</a:t>
            </a:r>
            <a:endParaRPr lang="en-US" altLang="zh-CN" sz="3200" dirty="0">
              <a:solidFill>
                <a:srgbClr val="C00000"/>
              </a:solidFill>
            </a:endParaRPr>
          </a:p>
        </p:txBody>
      </p:sp>
      <p:pic>
        <p:nvPicPr>
          <p:cNvPr id="5" name="Picture 4"/>
          <p:cNvPicPr>
            <a:picLocks noChangeAspect="1"/>
          </p:cNvPicPr>
          <p:nvPr/>
        </p:nvPicPr>
        <p:blipFill>
          <a:blip r:embed="rId2"/>
          <a:stretch>
            <a:fillRect/>
          </a:stretch>
        </p:blipFill>
        <p:spPr>
          <a:xfrm>
            <a:off x="348934" y="1137172"/>
            <a:ext cx="8109399" cy="4559983"/>
          </a:xfrm>
          <a:prstGeom prst="rect">
            <a:avLst/>
          </a:prstGeom>
        </p:spPr>
      </p:pic>
      <p:sp>
        <p:nvSpPr>
          <p:cNvPr id="3" name="Rectangle 2"/>
          <p:cNvSpPr/>
          <p:nvPr/>
        </p:nvSpPr>
        <p:spPr>
          <a:xfrm>
            <a:off x="298352" y="1137166"/>
            <a:ext cx="4179279" cy="3534995"/>
          </a:xfrm>
          <a:prstGeom prst="rect">
            <a:avLst/>
          </a:prstGeom>
          <a:solidFill>
            <a:schemeClr val="accent5">
              <a:alpha val="9000"/>
            </a:schemeClr>
          </a:solidFill>
          <a:ln>
            <a:solidFill>
              <a:schemeClr val="accent1">
                <a:shade val="95000"/>
                <a:satMod val="105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002060"/>
              </a:solidFill>
            </a:endParaRPr>
          </a:p>
          <a:p>
            <a:pPr algn="ctr"/>
            <a:endParaRPr lang="en-US" b="1" dirty="0">
              <a:solidFill>
                <a:srgbClr val="002060"/>
              </a:solidFill>
            </a:endParaRPr>
          </a:p>
          <a:p>
            <a:pPr algn="ctr"/>
            <a:r>
              <a:rPr lang="en-US" b="1" dirty="0" smtClean="0">
                <a:solidFill>
                  <a:srgbClr val="002060"/>
                </a:solidFill>
              </a:rPr>
              <a:t>Data Mining/Natural Language Processing</a:t>
            </a:r>
            <a:endParaRPr lang="en-US" b="1" dirty="0">
              <a:solidFill>
                <a:srgbClr val="002060"/>
              </a:solidFill>
            </a:endParaRPr>
          </a:p>
        </p:txBody>
      </p:sp>
      <p:sp>
        <p:nvSpPr>
          <p:cNvPr id="4" name="Rectangle 3"/>
          <p:cNvSpPr/>
          <p:nvPr/>
        </p:nvSpPr>
        <p:spPr>
          <a:xfrm>
            <a:off x="3308996" y="1473216"/>
            <a:ext cx="5461624" cy="3641343"/>
          </a:xfrm>
          <a:prstGeom prst="rect">
            <a:avLst/>
          </a:prstGeom>
          <a:solidFill>
            <a:schemeClr val="accent6">
              <a:lumMod val="75000"/>
              <a:alpha val="9000"/>
            </a:schemeClr>
          </a:solidFill>
          <a:ln>
            <a:solidFill>
              <a:schemeClr val="accent1">
                <a:shade val="95000"/>
                <a:satMod val="105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rgbClr val="4F2683"/>
              </a:solidFill>
            </a:endParaRPr>
          </a:p>
          <a:p>
            <a:pPr algn="ctr"/>
            <a:endParaRPr lang="en-US" b="1" dirty="0" smtClean="0">
              <a:solidFill>
                <a:srgbClr val="4F2683"/>
              </a:solidFill>
            </a:endParaRPr>
          </a:p>
          <a:p>
            <a:pPr algn="ctr"/>
            <a:endParaRPr lang="en-US" b="1" dirty="0">
              <a:solidFill>
                <a:srgbClr val="4F2683"/>
              </a:solidFill>
            </a:endParaRPr>
          </a:p>
          <a:p>
            <a:pPr algn="ctr"/>
            <a:endParaRPr lang="en-US" b="1" dirty="0" smtClean="0">
              <a:solidFill>
                <a:schemeClr val="accent6">
                  <a:lumMod val="50000"/>
                </a:schemeClr>
              </a:solidFill>
            </a:endParaRPr>
          </a:p>
          <a:p>
            <a:pPr algn="ctr"/>
            <a:r>
              <a:rPr lang="en-US" b="1" dirty="0" smtClean="0">
                <a:solidFill>
                  <a:schemeClr val="accent6">
                    <a:lumMod val="50000"/>
                  </a:schemeClr>
                </a:solidFill>
              </a:rPr>
              <a:t>Interactive Visual Analytics; Collaborative Computing</a:t>
            </a:r>
            <a:endParaRPr lang="en-US" b="1" dirty="0">
              <a:solidFill>
                <a:schemeClr val="accent6">
                  <a:lumMod val="50000"/>
                </a:schemeClr>
              </a:solidFill>
            </a:endParaRPr>
          </a:p>
        </p:txBody>
      </p:sp>
      <p:sp>
        <p:nvSpPr>
          <p:cNvPr id="8" name="Rectangle 7"/>
          <p:cNvSpPr/>
          <p:nvPr/>
        </p:nvSpPr>
        <p:spPr>
          <a:xfrm>
            <a:off x="4896727" y="762000"/>
            <a:ext cx="3991798" cy="584776"/>
          </a:xfrm>
          <a:prstGeom prst="rect">
            <a:avLst/>
          </a:prstGeom>
        </p:spPr>
        <p:txBody>
          <a:bodyPr wrap="none">
            <a:spAutoFit/>
          </a:bodyPr>
          <a:lstStyle/>
          <a:p>
            <a:r>
              <a:rPr lang="en-US" sz="3200" dirty="0"/>
              <a:t>Our </a:t>
            </a:r>
            <a:r>
              <a:rPr lang="en-US" sz="3200" b="1" i="1" dirty="0"/>
              <a:t>Technical Solution</a:t>
            </a:r>
            <a:endParaRPr lang="en-US" sz="3200" dirty="0"/>
          </a:p>
        </p:txBody>
      </p:sp>
      <p:pic>
        <p:nvPicPr>
          <p:cNvPr id="10" name="Picture 9"/>
          <p:cNvPicPr>
            <a:picLocks noChangeAspect="1"/>
          </p:cNvPicPr>
          <p:nvPr/>
        </p:nvPicPr>
        <p:blipFill>
          <a:blip r:embed="rId3"/>
          <a:stretch>
            <a:fillRect/>
          </a:stretch>
        </p:blipFill>
        <p:spPr>
          <a:xfrm>
            <a:off x="8317230" y="0"/>
            <a:ext cx="826770" cy="895350"/>
          </a:xfrm>
          <a:prstGeom prst="rect">
            <a:avLst/>
          </a:prstGeom>
        </p:spPr>
      </p:pic>
    </p:spTree>
    <p:extLst>
      <p:ext uri="{BB962C8B-B14F-4D97-AF65-F5344CB8AC3E}">
        <p14:creationId xmlns:p14="http://schemas.microsoft.com/office/powerpoint/2010/main" val="257647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3355</Words>
  <Application>Microsoft Office PowerPoint</Application>
  <PresentationFormat>On-screen Show (4:3)</PresentationFormat>
  <Paragraphs>994</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Research Context</vt:lpstr>
      <vt:lpstr>PowerPoint Presentation</vt:lpstr>
      <vt:lpstr>Requirements Analysis</vt:lpstr>
      <vt:lpstr>Iterative User Interface (UI) Design</vt:lpstr>
      <vt:lpstr>Iterative UI Design</vt:lpstr>
      <vt:lpstr>PowerPoint Presentation</vt:lpstr>
      <vt:lpstr>PowerPoint Presentation</vt:lpstr>
      <vt:lpstr>PowerPoint Presentation</vt:lpstr>
      <vt:lpstr>Keyphrases Map Visualization</vt:lpstr>
      <vt:lpstr>PowerPoint Presentation</vt:lpstr>
      <vt:lpstr>YouTube video of the Keyphrases Map</vt:lpstr>
      <vt:lpstr>Supporting Big Data Analysis</vt:lpstr>
      <vt:lpstr>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Big Data 2013: Digging into Human Rights Violations</dc:title>
  <dc:creator/>
  <cp:lastModifiedBy/>
  <cp:revision>1</cp:revision>
  <dcterms:created xsi:type="dcterms:W3CDTF">2013-10-09T07:37:22Z</dcterms:created>
  <dcterms:modified xsi:type="dcterms:W3CDTF">2013-11-14T17:32:26Z</dcterms:modified>
</cp:coreProperties>
</file>