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62" r:id="rId3"/>
    <p:sldId id="268" r:id="rId4"/>
    <p:sldId id="270" r:id="rId5"/>
    <p:sldId id="271" r:id="rId6"/>
    <p:sldId id="257" r:id="rId7"/>
    <p:sldId id="256" r:id="rId8"/>
    <p:sldId id="258" r:id="rId9"/>
    <p:sldId id="266" r:id="rId10"/>
    <p:sldId id="260" r:id="rId11"/>
    <p:sldId id="261" r:id="rId12"/>
    <p:sldId id="263" r:id="rId13"/>
    <p:sldId id="273" r:id="rId14"/>
    <p:sldId id="264" r:id="rId15"/>
    <p:sldId id="272" r:id="rId16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8"/>
    </p:embeddedFont>
    <p:embeddedFont>
      <p:font typeface="Average" panose="02000503040000020003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1"/>
    <p:restoredTop sz="94663"/>
  </p:normalViewPr>
  <p:slideViewPr>
    <p:cSldViewPr snapToGrid="0">
      <p:cViewPr varScale="1">
        <p:scale>
          <a:sx n="113" d="100"/>
          <a:sy n="113" d="100"/>
        </p:scale>
        <p:origin x="176" y="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c3701c1c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c3701c1c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09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c94b15c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c94b15c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c3701c1c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c3701c1c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c94b15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c94b15c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9f40d1c6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6d9f40d1c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36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9f40d1c6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6d9f40d1c6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d9f40d1c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6d9f40d1c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OceanicExchang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isednewspapers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A4F8D3D7-22D2-9A40-9BBA-0DB8AFD0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185"/>
            <a:ext cx="9144000" cy="6031735"/>
          </a:xfrm>
          <a:prstGeom prst="rect">
            <a:avLst/>
          </a:prstGeom>
        </p:spPr>
      </p:pic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5D10E8F0-B6D3-4044-8EBE-E1DC68E56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100" y="2297703"/>
            <a:ext cx="8042078" cy="919630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Oceanic Exchanges: </a:t>
            </a:r>
            <a:r>
              <a:rPr lang="en-US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Tracing Global Information 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Networks In Historical Newspaper Repositories, 1840-1914</a:t>
            </a:r>
            <a:endParaRPr sz="2000" dirty="0">
              <a:solidFill>
                <a:srgbClr val="00B0F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CAFA7-12B8-DC43-AE46-15B66C770388}"/>
              </a:ext>
            </a:extLst>
          </p:cNvPr>
          <p:cNvSpPr/>
          <p:nvPr/>
        </p:nvSpPr>
        <p:spPr>
          <a:xfrm>
            <a:off x="3691470" y="4681835"/>
            <a:ext cx="5452533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oceanicexchanges.org | @</a:t>
            </a:r>
            <a:r>
              <a:rPr lang="en-US" sz="2400" dirty="0" err="1">
                <a:solidFill>
                  <a:srgbClr val="00B0F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OceanicEx</a:t>
            </a:r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380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742950"/>
            <a:ext cx="8115300" cy="428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446807" y="246507"/>
            <a:ext cx="396932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WP4: Visualizing Newspaper Data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E1573-A0B3-4AD1-9D53-4DF5800A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ctr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WP 5 Conceptual Migration </a:t>
            </a:r>
            <a:r>
              <a:rPr lang="en-US" altLang="nl-NL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Translation</a:t>
            </a: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D88AA-04A1-409B-91DF-0F015845C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1" y="1978533"/>
            <a:ext cx="2522981" cy="2561717"/>
          </a:xfrm>
        </p:spPr>
        <p:txBody>
          <a:bodyPr spcFirstLastPara="1" vert="horz" wrap="square" lIns="68580" tIns="34290" rIns="68580" bIns="34290" rtlCol="0" anchor="t" anchorCtr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nl-NL" sz="1575" dirty="0"/>
              <a:t>Goal: analyze migration of </a:t>
            </a:r>
            <a:r>
              <a:rPr lang="en-US" altLang="nl-NL" sz="1575" b="1" dirty="0"/>
              <a:t>ideas and concepts </a:t>
            </a:r>
            <a:r>
              <a:rPr lang="en-US" altLang="nl-NL" sz="1575" dirty="0"/>
              <a:t>across</a:t>
            </a:r>
            <a:r>
              <a:rPr lang="en-US" altLang="nl-NL" sz="1575" b="1" dirty="0"/>
              <a:t> </a:t>
            </a:r>
            <a:r>
              <a:rPr lang="en-US" altLang="nl-NL" sz="1575" dirty="0"/>
              <a:t>the Atlantic</a:t>
            </a:r>
          </a:p>
          <a:p>
            <a:pPr marL="0"/>
            <a:endParaRPr lang="en-US" sz="1200" b="1" dirty="0"/>
          </a:p>
          <a:p>
            <a:pPr marL="0" indent="0">
              <a:buNone/>
            </a:pPr>
            <a:r>
              <a:rPr lang="en-US" sz="1500" b="1" dirty="0"/>
              <a:t>Project 1: Diasporic media </a:t>
            </a:r>
            <a:r>
              <a:rPr lang="en-US" sz="1500" dirty="0"/>
              <a:t>as nodes in transatlantic transfer of knowledge</a:t>
            </a:r>
          </a:p>
          <a:p>
            <a:r>
              <a:rPr lang="en-US" sz="1500" dirty="0"/>
              <a:t>Construction of transatlantic identities as a result of migration</a:t>
            </a:r>
          </a:p>
          <a:p>
            <a:r>
              <a:rPr lang="en-US" sz="1500" dirty="0"/>
              <a:t>References to homeland and host society in </a:t>
            </a:r>
            <a:r>
              <a:rPr lang="en-US" sz="1500" b="1" dirty="0"/>
              <a:t>immigrant newspapers in the US</a:t>
            </a:r>
          </a:p>
          <a:p>
            <a:r>
              <a:rPr lang="en-US" sz="1500" dirty="0"/>
              <a:t>Methods: topic modelling and discourse analysis</a:t>
            </a:r>
            <a:endParaRPr lang="en-US" sz="1500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030839-021B-4C92-92F4-99CBC6C1F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2" r="1" b="862"/>
          <a:stretch/>
        </p:blipFill>
        <p:spPr>
          <a:xfrm>
            <a:off x="3838989" y="308801"/>
            <a:ext cx="4688077" cy="2728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0AB8E0-44B4-4F41-953F-FE1B2C430811}"/>
              </a:ext>
            </a:extLst>
          </p:cNvPr>
          <p:cNvSpPr txBox="1"/>
          <p:nvPr/>
        </p:nvSpPr>
        <p:spPr>
          <a:xfrm>
            <a:off x="3838989" y="3135258"/>
            <a:ext cx="5128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 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A10255-D804-42EF-A5EC-08B3657F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89" y="3259390"/>
            <a:ext cx="4822410" cy="17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445AAD-A5D7-484E-AA4E-E1B88AE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2" y="467545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ctr"/>
            <a:r>
              <a:rPr lang="en-US" sz="2100"/>
              <a:t>WP 5 Conceptual Migration </a:t>
            </a:r>
            <a:r>
              <a:rPr lang="en-US" altLang="nl-NL" sz="2100"/>
              <a:t>and Translation</a:t>
            </a:r>
            <a:endParaRPr lang="en-US" sz="21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B10B54-DB17-4FD6-B8B4-176949DC4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2" y="1978534"/>
            <a:ext cx="2522981" cy="2561717"/>
          </a:xfrm>
        </p:spPr>
        <p:txBody>
          <a:bodyPr spcFirstLastPara="1" vert="horz" wrap="square" lIns="68580" tIns="34290" rIns="68580" bIns="34290" rtlCol="0"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/>
              <a:t>Project 1</a:t>
            </a:r>
            <a:r>
              <a:rPr lang="en-US" sz="1500" dirty="0"/>
              <a:t>: </a:t>
            </a:r>
            <a:r>
              <a:rPr lang="en-US" sz="1500" b="1" dirty="0"/>
              <a:t>Diasporic media </a:t>
            </a:r>
            <a:r>
              <a:rPr lang="en-US" sz="1500" dirty="0"/>
              <a:t>as nodes in transatlantic transfer of knowledge</a:t>
            </a:r>
          </a:p>
          <a:p>
            <a:pPr marL="285743" indent="-285743"/>
            <a:r>
              <a:rPr lang="en-US" sz="1500" dirty="0"/>
              <a:t>References to toponyms (countries, regions, cities) in Italian American newspapers, </a:t>
            </a:r>
          </a:p>
          <a:p>
            <a:pPr marL="285743" indent="-285743"/>
            <a:r>
              <a:rPr lang="en-US" sz="1500" dirty="0"/>
              <a:t>Employ machine learning for conceptual NER extraction </a:t>
            </a:r>
          </a:p>
          <a:p>
            <a:pPr marL="285743" indent="-285743"/>
            <a:r>
              <a:rPr lang="en-US" sz="1500" dirty="0"/>
              <a:t>Interactive visualization: (time period, periodicals, country/region/city, historical borders)</a:t>
            </a:r>
            <a:endParaRPr lang="en-US" sz="12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9393C36-3B04-4FCE-A0DC-38653E404A77}"/>
              </a:ext>
            </a:extLst>
          </p:cNvPr>
          <p:cNvSpPr txBox="1"/>
          <p:nvPr/>
        </p:nvSpPr>
        <p:spPr>
          <a:xfrm>
            <a:off x="3973322" y="467545"/>
            <a:ext cx="1452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>
                <a:solidFill>
                  <a:schemeClr val="bg1"/>
                </a:solidFill>
              </a:rPr>
              <a:t>Times Digital Archive</a:t>
            </a:r>
            <a:endParaRPr lang="nl-NL" sz="105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5B7F83-F060-4F91-B68E-1EFD192E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87" y="225023"/>
            <a:ext cx="5635812" cy="243468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016E766-60F9-41EB-833A-EC7BFE33E800}"/>
              </a:ext>
            </a:extLst>
          </p:cNvPr>
          <p:cNvSpPr txBox="1"/>
          <p:nvPr/>
        </p:nvSpPr>
        <p:spPr>
          <a:xfrm>
            <a:off x="3014661" y="4675957"/>
            <a:ext cx="208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err="1">
                <a:latin typeface="Arial Black" panose="020B0A04020102020204" pitchFamily="34" charset="0"/>
              </a:rPr>
              <a:t>GeoNewsMiner</a:t>
            </a:r>
            <a:endParaRPr lang="nl-NL" sz="1800" dirty="0">
              <a:latin typeface="Arial Black" panose="020B0A04020102020204" pitchFamily="34" charset="0"/>
            </a:endParaRPr>
          </a:p>
          <a:p>
            <a:endParaRPr lang="nl-NL" sz="1800" dirty="0">
              <a:latin typeface="Arial Black" panose="020B0A040201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46EA8-6F75-4FD4-87F2-FD721D4C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957" y="2679295"/>
            <a:ext cx="3751243" cy="23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445AAD-A5D7-484E-AA4E-E1B88AE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1" cy="1205295"/>
          </a:xfrm>
          <a:noFill/>
          <a:ln w="19050">
            <a:solidFill>
              <a:schemeClr val="tx1"/>
            </a:solidFill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ctr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WP 5 Conceptual Migration </a:t>
            </a:r>
            <a:r>
              <a:rPr lang="en-US" altLang="nl-NL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Translation</a:t>
            </a: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B10B54-DB17-4FD6-B8B4-176949DC4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1" y="1978533"/>
            <a:ext cx="2522981" cy="256171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en-US" sz="1500" b="1" dirty="0"/>
              <a:t>Project 2</a:t>
            </a:r>
            <a:r>
              <a:rPr lang="en-US" sz="1500" dirty="0"/>
              <a:t>: Using word vector models to trace how concepts are expressed in changing vocabularies</a:t>
            </a:r>
          </a:p>
          <a:p>
            <a:r>
              <a:rPr lang="en-US" sz="1500" dirty="0"/>
              <a:t>Comparing German, Swedish, UK and US  newspapers, 1840-1914</a:t>
            </a:r>
          </a:p>
          <a:p>
            <a:r>
              <a:rPr lang="en-US" sz="1500" dirty="0"/>
              <a:t>Two concepts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200" dirty="0"/>
              <a:t>Illness (private, individual)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200" dirty="0"/>
              <a:t>Nation (public, collective)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614C-74FB-4994-B9CF-74A3AA036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93" r="1" b="1"/>
          <a:stretch/>
        </p:blipFill>
        <p:spPr>
          <a:xfrm>
            <a:off x="3973323" y="467544"/>
            <a:ext cx="4688077" cy="272809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393C36-3B04-4FCE-A0DC-38653E404A77}"/>
              </a:ext>
            </a:extLst>
          </p:cNvPr>
          <p:cNvSpPr txBox="1"/>
          <p:nvPr/>
        </p:nvSpPr>
        <p:spPr>
          <a:xfrm>
            <a:off x="3973322" y="467544"/>
            <a:ext cx="1452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>
                <a:solidFill>
                  <a:schemeClr val="bg1"/>
                </a:solidFill>
              </a:rPr>
              <a:t>Times Digital Archive</a:t>
            </a:r>
            <a:endParaRPr lang="nl-NL" sz="105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383E23-DF23-4D0D-8CF0-030560DB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23" y="3257555"/>
            <a:ext cx="2179368" cy="18342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EEB57A-B302-4B9F-B051-D226E81E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24" y="3401291"/>
            <a:ext cx="2631074" cy="16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9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A4F8D3D7-22D2-9A40-9BBA-0DB8AFD0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185"/>
            <a:ext cx="9144000" cy="6031735"/>
          </a:xfrm>
          <a:prstGeom prst="rect">
            <a:avLst/>
          </a:prstGeom>
        </p:spPr>
      </p:pic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5D10E8F0-B6D3-4044-8EBE-E1DC68E56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100" y="2297703"/>
            <a:ext cx="8042078" cy="919630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Oceanic Exchanges: </a:t>
            </a:r>
            <a:r>
              <a:rPr lang="en-US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Tracing Global Information 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Networks In Historical Newspaper Repositories, 1840-1914</a:t>
            </a:r>
            <a:endParaRPr sz="2000" dirty="0">
              <a:solidFill>
                <a:srgbClr val="00B0F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85839C-3016-C446-BD5B-978EE29228AE}"/>
              </a:ext>
            </a:extLst>
          </p:cNvPr>
          <p:cNvSpPr/>
          <p:nvPr/>
        </p:nvSpPr>
        <p:spPr>
          <a:xfrm>
            <a:off x="3691470" y="4681835"/>
            <a:ext cx="5452533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oceanicexchanges.org | @</a:t>
            </a:r>
            <a:r>
              <a:rPr lang="en-US" sz="2400" dirty="0" err="1">
                <a:solidFill>
                  <a:srgbClr val="00B0F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OceanicEx</a:t>
            </a:r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67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D4AE-56EA-3042-B838-DB26E4F4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67" y="327378"/>
            <a:ext cx="8703733" cy="4617155"/>
          </a:xfrm>
        </p:spPr>
        <p:txBody>
          <a:bodyPr numCol="2" spcCol="274320"/>
          <a:lstStyle/>
          <a:p>
            <a:pPr marL="114300" indent="0">
              <a:buNone/>
            </a:pP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Deutschland - Deutsche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Forschungsgemeinschaft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(DFG)</a:t>
            </a:r>
          </a:p>
          <a:p>
            <a:pPr marL="114300" indent="0">
              <a:buNone/>
            </a:pP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Marc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Priewe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(PI), Clemens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Neudecker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Sebastian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Padó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Steffen, Martin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Riedl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Jana Keck, Steffen Koch</a:t>
            </a:r>
          </a:p>
          <a:p>
            <a:pPr marL="114300" indent="0">
              <a:buNone/>
            </a:pP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México -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Consejo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Nacional de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Ciencia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y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Tecnología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(CONACYT)</a:t>
            </a:r>
          </a:p>
          <a:p>
            <a:pPr marL="114300" indent="0">
              <a:buNone/>
            </a:pP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Isabel Galina (Co-PI), Ernesto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Priani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(Co-PI), Miriam Peña, Iván Meza, Adan Lerma,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Rocío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Castellanos, Laura Martínez, Ximena Gutiérrez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Vásques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Gilberto Leon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Martagón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Marco Godinez, Fabiola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Delfín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Laura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Angélica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López</a:t>
            </a:r>
          </a:p>
          <a:p>
            <a:pPr marL="114300" indent="0">
              <a:buNone/>
            </a:pP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Nederland -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Nederlandse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Organisatie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voor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Wetenschappelijk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Onderzoek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(NWO)</a:t>
            </a:r>
          </a:p>
          <a:p>
            <a:pPr marL="114300" indent="0">
              <a:buNone/>
            </a:pP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Jaap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Verheul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(PI),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Lorella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Viola, Hanneke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Takken</a:t>
            </a:r>
            <a:endParaRPr lang="en-US" sz="16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114300" indent="0">
              <a:buNone/>
            </a:pP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Suomi -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Suomen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Akatemia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(AKA)</a:t>
            </a:r>
          </a:p>
          <a:p>
            <a:pPr marL="114300" indent="0">
              <a:buNone/>
            </a:pP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Hannu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Salmi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(PI),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Asko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Nivala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Mila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Oiva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Otto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Latva</a:t>
            </a:r>
            <a:endParaRPr lang="en-US" sz="16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114300" indent="0">
              <a:buNone/>
            </a:pP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United Kingdom - Arts &amp; Humanities Research Council and Economic and Social Research Council (AHRC/ESRC)</a:t>
            </a:r>
          </a:p>
          <a:p>
            <a:pPr marL="114300" indent="0">
              <a:buNone/>
            </a:pP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Melodee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Beals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(Co-PI), Julianne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Nyhan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(Co-PI), Melissa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Terras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James Hetherington, Raquel Alegre, Emily Bell, Tessa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Hauswedell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Roma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Klapaukh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Olivia Mitchell</a:t>
            </a:r>
          </a:p>
          <a:p>
            <a:pPr marL="114300" indent="0">
              <a:buNone/>
            </a:pP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United States of America - Institute of Museum and Library Services (IMLS)</a:t>
            </a:r>
          </a:p>
          <a:p>
            <a:pPr marL="114300" indent="0">
              <a:buNone/>
            </a:pP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Ryan Cordell (Co-PI), David Smith (Co-PI), Paul Fyfe, Elizabeth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Lorang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Leen-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Kiat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Soh, Lara Rose, </a:t>
            </a:r>
            <a:r>
              <a:rPr lang="en-US" sz="16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Chulwoo</a:t>
            </a:r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(Mike) Pack, Ye Liu, Jamie Parker</a:t>
            </a:r>
          </a:p>
        </p:txBody>
      </p:sp>
    </p:spTree>
    <p:extLst>
      <p:ext uri="{BB962C8B-B14F-4D97-AF65-F5344CB8AC3E}">
        <p14:creationId xmlns:p14="http://schemas.microsoft.com/office/powerpoint/2010/main" val="229048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D4AE-56EA-3042-B838-DB26E4F4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67" y="327378"/>
            <a:ext cx="8703733" cy="4617155"/>
          </a:xfrm>
        </p:spPr>
        <p:txBody>
          <a:bodyPr numCol="2" spcCol="274320"/>
          <a:lstStyle/>
          <a:p>
            <a:pPr marL="114300" indent="0">
              <a:buNone/>
            </a:pPr>
            <a:r>
              <a:rPr lang="en-US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Newspaper Databases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British Library 19th Century Newspapers 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Chronicling America </a:t>
            </a:r>
          </a:p>
          <a:p>
            <a:pPr marL="114300" indent="0">
              <a:buNone/>
            </a:pP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Delpher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  <a:p>
            <a:pPr marL="114300" indent="0">
              <a:buNone/>
            </a:pP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Europeana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Newspapers </a:t>
            </a:r>
          </a:p>
          <a:p>
            <a:pPr marL="114300" indent="0">
              <a:buNone/>
            </a:pP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Hemeroteca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Nacional Digital de México 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Papers Past </a:t>
            </a:r>
          </a:p>
          <a:p>
            <a:pPr marL="114300" indent="0">
              <a:buNone/>
            </a:pP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Suomen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Kansalliskirjaston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digitoidut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sanomalehdet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Times Digital Archive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Trove 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ZEFYS</a:t>
            </a:r>
          </a:p>
          <a:p>
            <a:pPr marL="114300" indent="0">
              <a:buNone/>
            </a:pPr>
            <a:r>
              <a:rPr lang="en-US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Data Stats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70,490,294 “documents”</a:t>
            </a:r>
            <a:b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3,428,612 distinct newspaper issues</a:t>
            </a:r>
          </a:p>
          <a:p>
            <a:pPr marL="114300" indent="0">
              <a:buNone/>
            </a:pPr>
            <a:endParaRPr lang="en-US" sz="2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Work Packages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WP1: Project Management &amp; Communication</a:t>
            </a:r>
            <a:b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WP2: Data Gathering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WP3: Data Ontologies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WP4: 19</a:t>
            </a:r>
            <a:r>
              <a:rPr lang="en-US" sz="2000" baseline="30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-Century Newspaper Reprinting</a:t>
            </a:r>
          </a:p>
          <a:p>
            <a:pPr marL="114300" indent="0">
              <a:buNone/>
            </a:pP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WP5: 19</a:t>
            </a:r>
            <a:r>
              <a:rPr lang="en-US" sz="2000" baseline="30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</a:t>
            </a:r>
            <a:r>
              <a:rPr lang="en-US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-Century “Concept Drift”</a:t>
            </a:r>
          </a:p>
          <a:p>
            <a:pPr marL="114300" indent="0">
              <a:buNone/>
            </a:pPr>
            <a:endParaRPr lang="en-US" sz="2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949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22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WP3: Ontologies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A9BEB-D8D3-D643-95EC-D113ABE91FC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4" b="2903"/>
          <a:stretch/>
        </p:blipFill>
        <p:spPr bwMode="auto">
          <a:xfrm>
            <a:off x="3064933" y="-8184"/>
            <a:ext cx="5451265" cy="5151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37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22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WP3: Ontologies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1575" y="1227651"/>
            <a:ext cx="5268450" cy="14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276275" y="905575"/>
            <a:ext cx="334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Open Access Dataset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Available at</a:t>
            </a:r>
            <a:r>
              <a:rPr lang="en" sz="1100">
                <a:solidFill>
                  <a:srgbClr val="FFFFFF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100" i="1" u="sng">
                <a:solidFill>
                  <a:srgbClr val="FFFFFF"/>
                </a:solidFill>
                <a:hlinkClick r:id="rId4"/>
              </a:rPr>
              <a:t>https://github.com/OceanicExchanges</a:t>
            </a:r>
            <a:endParaRPr sz="1100" i="1" u="sng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</a:rPr>
              <a:t>Contains the metadata structure of all digitised collections from the project.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</a:rPr>
              <a:t>Includes field definitions, element/attribute hierarchy and example content.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22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WP3: Ontologies</a:t>
            </a:r>
            <a:endParaRPr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528475"/>
            <a:ext cx="8317500" cy="1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Atlas of Digitised Newspapers and Metadata</a:t>
            </a:r>
            <a:endParaRPr sz="2000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i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https://www.digitisednewspapers.net/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269375" y="1890650"/>
            <a:ext cx="55191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</a:rPr>
              <a:t>An open access guide to digitised newspapers around the world, bringing together their histories and digitisation choices with a deeper look at the language of the digitised newspaper, the evolution of newspaper terminology and the variety of metadata available in these collections.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</a:rPr>
              <a:t>Explores how machine-readable information about an issue, volume, page, and author is stored in the digital file alongside the raw content or text, and provides a controlled vocabulary designed to be used across disciplines, within academia and beyond.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</a:rPr>
              <a:t>Draws on our open access dataset, academic and industry discussion of the newspaper, digitisation guidelines, websites, annual reports, interviews and the data files.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</a:rPr>
              <a:t>Made available online to encourage others to add to the </a:t>
            </a:r>
            <a:r>
              <a:rPr lang="en" sz="1100" i="1">
                <a:solidFill>
                  <a:schemeClr val="dk1"/>
                </a:solidFill>
              </a:rPr>
              <a:t>Atlas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5EA6D-92A4-4641-8FAA-3DBE5B1B05D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4" b="2903"/>
          <a:stretch/>
        </p:blipFill>
        <p:spPr bwMode="auto">
          <a:xfrm>
            <a:off x="5797806" y="1459075"/>
            <a:ext cx="3346194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22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WP3: Ontologies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528475"/>
            <a:ext cx="8520600" cy="4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Articles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‘Of Global Reach Yet of Situated Contexts: An Examination of the Implicit and Explicit Selection Criteria that Shape Digital Archives of Historical Newspapers.’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Tessa Hauswedell, Julianne Nyhan, M. H. Beals, Melissa Terras and Emily Bell. </a:t>
            </a:r>
            <a:r>
              <a:rPr lang="en" sz="10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Archival Science: International Journal on Recorded Information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[forthcoming].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“El uso de periódicos digitalizados como fuente para trabajos de investigación (The use of digitized newspapers collections for research)”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Castellanos Rueda Rocío, Galina Russell Isabel, Martínez Domínguez Laura, Peña Pimentel Miriam, Priani Saisó Ernesto. [submitted for peer review].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progress: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linked open dataset, to be made available on the semantic web, that creates a newspaper ontology based on the history of the newspaper and the digital structure of newspaper databases.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 resources, including lesson plans, encouraging a more ethical and historically-informed use of newspapers.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Workshops to be held in North America, Europe and Australia which will introduce participants to the </a:t>
            </a:r>
            <a:r>
              <a:rPr lang="en" sz="11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Atlas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1156335" y="475107"/>
            <a:ext cx="252507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WP4: Case Studies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156335" y="1154048"/>
            <a:ext cx="6350776" cy="398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37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romanUcPeriod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Eruption of Krakatoa/au (1883)</a:t>
            </a:r>
          </a:p>
          <a:p>
            <a:pPr marL="3937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93700" lvl="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Lajos Kossuth’s Exile in the United States (1851/1852)</a:t>
            </a:r>
          </a:p>
          <a:p>
            <a:pPr marL="393700" lvl="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Transatlantic Cable (1858)</a:t>
            </a: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Spanish American War: The Explosion of the </a:t>
            </a:r>
            <a:r>
              <a:rPr lang="en-US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USS Maine 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(1898)</a:t>
            </a: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French Invasion of Mexico (1862)</a:t>
            </a: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Finnish Murder Case: The Murder of General Governor 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Bobrikov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(1904)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9370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93700" lvl="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lvl="0" indent="-381000">
              <a:buClr>
                <a:schemeClr val="dk1"/>
              </a:buClr>
              <a:buSzPts val="1800"/>
              <a:buFont typeface="Calibri"/>
              <a:buAutoNum type="romanU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romanUcPeriod"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1541983" y="2260473"/>
            <a:ext cx="2421731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57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902493"/>
            <a:ext cx="8088925" cy="3669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446807" y="246507"/>
            <a:ext cx="396932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WP4: Visualizing Newspaper Data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938</Words>
  <Application>Microsoft Macintosh PowerPoint</Application>
  <PresentationFormat>On-screen Show (16:9)</PresentationFormat>
  <Paragraphs>103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Average</vt:lpstr>
      <vt:lpstr>Oswald</vt:lpstr>
      <vt:lpstr>Arial Black</vt:lpstr>
      <vt:lpstr>Calibri</vt:lpstr>
      <vt:lpstr>Futura Medium</vt:lpstr>
      <vt:lpstr>Arial</vt:lpstr>
      <vt:lpstr>Futura Condensed Medium</vt:lpstr>
      <vt:lpstr>Slate</vt:lpstr>
      <vt:lpstr>Office</vt:lpstr>
      <vt:lpstr>Oceanic Exchanges: Tracing Global Information Networks In Historical Newspaper Repositories, 1840-1914</vt:lpstr>
      <vt:lpstr>PowerPoint Presentation</vt:lpstr>
      <vt:lpstr>PowerPoint Presentation</vt:lpstr>
      <vt:lpstr>WP3: Ontologies</vt:lpstr>
      <vt:lpstr>WP3: Ontologies</vt:lpstr>
      <vt:lpstr>WP3: Ontologies</vt:lpstr>
      <vt:lpstr>WP3: Ontologies</vt:lpstr>
      <vt:lpstr>PowerPoint Presentation</vt:lpstr>
      <vt:lpstr>PowerPoint Presentation</vt:lpstr>
      <vt:lpstr>PowerPoint Presentation</vt:lpstr>
      <vt:lpstr>WP 5 Conceptual Migration and Translation</vt:lpstr>
      <vt:lpstr>WP 5 Conceptual Migration and Translation</vt:lpstr>
      <vt:lpstr>WP 5 Conceptual Migration and Translation</vt:lpstr>
      <vt:lpstr>Oceanic Exchanges: Tracing Global Information Networks In Historical Newspaper Repositories, 1840-1914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Oceanic Exchanges: Tracing Global Information Networks In Historical Newspaper Repositories, 1840-1914</dc:title>
  <cp:lastModifiedBy>Cordell, Ryan</cp:lastModifiedBy>
  <cp:revision>20</cp:revision>
  <dcterms:modified xsi:type="dcterms:W3CDTF">2020-01-30T15:05:12Z</dcterms:modified>
</cp:coreProperties>
</file>