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0"/>
  </p:normalViewPr>
  <p:slideViewPr>
    <p:cSldViewPr snapToGrid="0" snapToObjects="1">
      <p:cViewPr varScale="1">
        <p:scale>
          <a:sx n="100" d="100"/>
          <a:sy n="100" d="100"/>
        </p:scale>
        <p:origin x="196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4" name="PlaceHolder 1"/>
          <p:cNvSpPr>
            <a:spLocks noGrp="1" noRot="1" noChangeAspect="1"/>
          </p:cNvSpPr>
          <p:nvPr>
            <p:ph type="sldImg"/>
          </p:nvPr>
        </p:nvSpPr>
        <p:spPr>
          <a:xfrm>
            <a:off x="533520" y="764280"/>
            <a:ext cx="6704640" cy="3771360"/>
          </a:xfrm>
          <a:prstGeom prst="rect">
            <a:avLst/>
          </a:prstGeom>
        </p:spPr>
        <p:txBody>
          <a:bodyPr lIns="0" tIns="0" rIns="0" bIns="0" anchor="ctr">
            <a:noAutofit/>
          </a:bodyPr>
          <a:lstStyle/>
          <a:p>
            <a:r>
              <a:rPr lang="en-US" sz="1800" b="0" strike="noStrike" spc="-1">
                <a:solidFill>
                  <a:srgbClr val="000000"/>
                </a:solidFill>
                <a:latin typeface="Calibri"/>
              </a:rPr>
              <a:t>Click to move the slide</a:t>
            </a:r>
          </a:p>
        </p:txBody>
      </p:sp>
      <p:sp>
        <p:nvSpPr>
          <p:cNvPr id="165" name="PlaceHolder 2"/>
          <p:cNvSpPr>
            <a:spLocks noGrp="1"/>
          </p:cNvSpPr>
          <p:nvPr>
            <p:ph type="body"/>
          </p:nvPr>
        </p:nvSpPr>
        <p:spPr>
          <a:xfrm>
            <a:off x="777240" y="4777560"/>
            <a:ext cx="6217560" cy="4525920"/>
          </a:xfrm>
          <a:prstGeom prst="rect">
            <a:avLst/>
          </a:prstGeom>
        </p:spPr>
        <p:txBody>
          <a:bodyPr lIns="0" tIns="0" rIns="0" bIns="0">
            <a:noAutofit/>
          </a:bodyPr>
          <a:lstStyle/>
          <a:p>
            <a:r>
              <a:rPr lang="en-US" sz="2000" b="0" strike="noStrike" spc="-1">
                <a:latin typeface="Arial"/>
              </a:rPr>
              <a:t>Click to edit the notes format</a:t>
            </a:r>
          </a:p>
        </p:txBody>
      </p:sp>
      <p:sp>
        <p:nvSpPr>
          <p:cNvPr id="166" name="PlaceHolder 3"/>
          <p:cNvSpPr>
            <a:spLocks noGrp="1"/>
          </p:cNvSpPr>
          <p:nvPr>
            <p:ph type="hdr"/>
          </p:nvPr>
        </p:nvSpPr>
        <p:spPr>
          <a:xfrm>
            <a:off x="0" y="0"/>
            <a:ext cx="3372840" cy="502560"/>
          </a:xfrm>
          <a:prstGeom prst="rect">
            <a:avLst/>
          </a:prstGeom>
        </p:spPr>
        <p:txBody>
          <a:bodyPr lIns="0" tIns="0" rIns="0" bIns="0">
            <a:noAutofit/>
          </a:bodyPr>
          <a:lstStyle/>
          <a:p>
            <a:r>
              <a:rPr lang="en-US" sz="1400" b="0" strike="noStrike" spc="-1">
                <a:latin typeface="Times New Roman"/>
              </a:rPr>
              <a:t>&lt;header&gt;</a:t>
            </a:r>
          </a:p>
        </p:txBody>
      </p:sp>
      <p:sp>
        <p:nvSpPr>
          <p:cNvPr id="167" name="PlaceHolder 4"/>
          <p:cNvSpPr>
            <a:spLocks noGrp="1"/>
          </p:cNvSpPr>
          <p:nvPr>
            <p:ph type="dt"/>
          </p:nvPr>
        </p:nvSpPr>
        <p:spPr>
          <a:xfrm>
            <a:off x="4399200" y="0"/>
            <a:ext cx="3372840" cy="502560"/>
          </a:xfrm>
          <a:prstGeom prst="rect">
            <a:avLst/>
          </a:prstGeom>
        </p:spPr>
        <p:txBody>
          <a:bodyPr lIns="0" tIns="0" rIns="0" bIns="0">
            <a:noAutofit/>
          </a:bodyPr>
          <a:lstStyle/>
          <a:p>
            <a:pPr algn="r"/>
            <a:r>
              <a:rPr lang="en-US" sz="1400" b="0" strike="noStrike" spc="-1">
                <a:latin typeface="Times New Roman"/>
              </a:rPr>
              <a:t>&lt;date/time&gt;</a:t>
            </a:r>
          </a:p>
        </p:txBody>
      </p:sp>
      <p:sp>
        <p:nvSpPr>
          <p:cNvPr id="168" name="PlaceHolder 5"/>
          <p:cNvSpPr>
            <a:spLocks noGrp="1"/>
          </p:cNvSpPr>
          <p:nvPr>
            <p:ph type="ftr"/>
          </p:nvPr>
        </p:nvSpPr>
        <p:spPr>
          <a:xfrm>
            <a:off x="0" y="9555480"/>
            <a:ext cx="3372840" cy="502560"/>
          </a:xfrm>
          <a:prstGeom prst="rect">
            <a:avLst/>
          </a:prstGeom>
        </p:spPr>
        <p:txBody>
          <a:bodyPr lIns="0" tIns="0" rIns="0" bIns="0" anchor="b">
            <a:noAutofit/>
          </a:bodyPr>
          <a:lstStyle/>
          <a:p>
            <a:r>
              <a:rPr lang="en-US" sz="1400" b="0" strike="noStrike" spc="-1">
                <a:latin typeface="Times New Roman"/>
              </a:rPr>
              <a:t>&lt;footer&gt;</a:t>
            </a:r>
          </a:p>
        </p:txBody>
      </p:sp>
      <p:sp>
        <p:nvSpPr>
          <p:cNvPr id="169" name="PlaceHolder 6"/>
          <p:cNvSpPr>
            <a:spLocks noGrp="1"/>
          </p:cNvSpPr>
          <p:nvPr>
            <p:ph type="sldNum"/>
          </p:nvPr>
        </p:nvSpPr>
        <p:spPr>
          <a:xfrm>
            <a:off x="4399200" y="9555480"/>
            <a:ext cx="3372840" cy="502560"/>
          </a:xfrm>
          <a:prstGeom prst="rect">
            <a:avLst/>
          </a:prstGeom>
        </p:spPr>
        <p:txBody>
          <a:bodyPr lIns="0" tIns="0" rIns="0" bIns="0" anchor="b">
            <a:noAutofit/>
          </a:bodyPr>
          <a:lstStyle/>
          <a:p>
            <a:pPr algn="r"/>
            <a:fld id="{D31D3CC3-7D53-4E35-A865-EB2956C730A8}"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PlaceHolder 1"/>
          <p:cNvSpPr>
            <a:spLocks noGrp="1" noRot="1" noChangeAspect="1"/>
          </p:cNvSpPr>
          <p:nvPr>
            <p:ph type="sldImg"/>
          </p:nvPr>
        </p:nvSpPr>
        <p:spPr>
          <a:xfrm>
            <a:off x="1371600" y="1143000"/>
            <a:ext cx="4114800" cy="3086100"/>
          </a:xfrm>
          <a:prstGeom prst="rect">
            <a:avLst/>
          </a:prstGeom>
        </p:spPr>
      </p:sp>
      <p:sp>
        <p:nvSpPr>
          <p:cNvPr id="362"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en-US" sz="2000" b="0" strike="noStrike" spc="-1">
                <a:latin typeface="Arial"/>
              </a:rPr>
              <a:t>Title slide</a:t>
            </a:r>
          </a:p>
        </p:txBody>
      </p:sp>
      <p:sp>
        <p:nvSpPr>
          <p:cNvPr id="36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F36EA2D3-ABBB-44D8-A4EE-D1C685698B02}" type="slidenum">
              <a:rPr lang="en-US" sz="1200" b="0" strike="noStrike" spc="-1">
                <a:solidFill>
                  <a:srgbClr val="000000"/>
                </a:solidFill>
                <a:latin typeface="+mn-lt"/>
                <a:ea typeface="+mn-ea"/>
              </a:rPr>
              <a:t>1</a:t>
            </a:fld>
            <a:endParaRPr lang="en-US" sz="1200" b="0" strike="noStrike" spc="-1">
              <a:latin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1371600" y="1143000"/>
            <a:ext cx="4114440" cy="3085920"/>
          </a:xfrm>
          <a:prstGeom prst="rect">
            <a:avLst/>
          </a:prstGeom>
        </p:spPr>
      </p:sp>
      <p:sp>
        <p:nvSpPr>
          <p:cNvPr id="389" name="PlaceHolder 2"/>
          <p:cNvSpPr>
            <a:spLocks noGrp="1"/>
          </p:cNvSpPr>
          <p:nvPr>
            <p:ph type="body"/>
          </p:nvPr>
        </p:nvSpPr>
        <p:spPr>
          <a:xfrm>
            <a:off x="685800" y="4400640"/>
            <a:ext cx="5486040" cy="3600000"/>
          </a:xfrm>
          <a:prstGeom prst="rect">
            <a:avLst/>
          </a:prstGeom>
        </p:spPr>
        <p:txBody>
          <a:bodyPr>
            <a:normAutofit/>
          </a:bodyPr>
          <a:lstStyle/>
          <a:p>
            <a:pPr>
              <a:lnSpc>
                <a:spcPct val="100000"/>
              </a:lnSpc>
            </a:pPr>
            <a:r>
              <a:rPr lang="en-US" sz="2000" b="0" strike="noStrike" spc="-1">
                <a:solidFill>
                  <a:srgbClr val="0432FF"/>
                </a:solidFill>
                <a:latin typeface="Arial"/>
              </a:rPr>
              <a:t>What’s this for you? string or shtring?  S-retraction</a:t>
            </a:r>
            <a:br/>
            <a:br/>
            <a:endParaRPr lang="en-US" sz="2000" b="0" strike="noStrike" spc="-1">
              <a:latin typeface="Arial"/>
            </a:endParaRPr>
          </a:p>
        </p:txBody>
      </p:sp>
      <p:sp>
        <p:nvSpPr>
          <p:cNvPr id="39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B5D0C26F-8F4A-4EFD-99B5-6280ED1C800F}" type="slidenum">
              <a:rPr lang="en-US" sz="1200" b="0" strike="noStrike" spc="-1">
                <a:solidFill>
                  <a:srgbClr val="000000"/>
                </a:solidFill>
                <a:latin typeface="+mn-lt"/>
                <a:ea typeface="+mn-ea"/>
              </a:rPr>
              <a:t>11</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1371600" y="1143000"/>
            <a:ext cx="4114800" cy="3086100"/>
          </a:xfrm>
          <a:prstGeom prst="rect">
            <a:avLst/>
          </a:prstGeom>
        </p:spPr>
      </p:sp>
      <p:sp>
        <p:nvSpPr>
          <p:cNvPr id="392" name="PlaceHolder 2"/>
          <p:cNvSpPr>
            <a:spLocks noGrp="1"/>
          </p:cNvSpPr>
          <p:nvPr>
            <p:ph type="body"/>
          </p:nvPr>
        </p:nvSpPr>
        <p:spPr>
          <a:xfrm>
            <a:off x="685800" y="4400640"/>
            <a:ext cx="5486040" cy="3600000"/>
          </a:xfrm>
          <a:prstGeom prst="rect">
            <a:avLst/>
          </a:prstGeom>
        </p:spPr>
        <p:txBody>
          <a:bodyPr>
            <a:normAutofit fontScale="92500" lnSpcReduction="10000"/>
          </a:bodyPr>
          <a:lstStyle/>
          <a:p>
            <a:pPr>
              <a:lnSpc>
                <a:spcPct val="100000"/>
              </a:lnSpc>
            </a:pPr>
            <a:r>
              <a:rPr lang="en-US" sz="2000" b="0" strike="noStrike" spc="-1">
                <a:solidFill>
                  <a:srgbClr val="0432FF"/>
                </a:solidFill>
                <a:latin typeface="Arial"/>
              </a:rPr>
              <a:t>/s/-retraction across English dialects: there are ‘retracting’/non-retracting dialects and speakers.</a:t>
            </a:r>
            <a:endParaRPr lang="en-US" sz="2000" b="0" strike="noStrike" spc="-1">
              <a:latin typeface="Arial"/>
            </a:endParaRPr>
          </a:p>
          <a:p>
            <a:pPr>
              <a:lnSpc>
                <a:spcPct val="100000"/>
              </a:lnSpc>
            </a:pPr>
            <a:r>
              <a:rPr lang="en-US" sz="2000" b="0" strike="noStrike" spc="-1">
                <a:solidFill>
                  <a:srgbClr val="0432FF"/>
                </a:solidFill>
                <a:latin typeface="Arial"/>
              </a:rPr>
              <a:t>Rests on another received wisdom: English sibilants don’t differ much by English dialect.</a:t>
            </a:r>
            <a:endParaRPr lang="en-US" sz="2000" b="0" strike="noStrike" spc="-1">
              <a:latin typeface="Arial"/>
            </a:endParaRPr>
          </a:p>
          <a:p>
            <a:pPr>
              <a:lnSpc>
                <a:spcPct val="100000"/>
              </a:lnSpc>
            </a:pPr>
            <a:endParaRPr lang="en-US" sz="2000" b="0" strike="noStrike" spc="-1">
              <a:latin typeface="Arial"/>
            </a:endParaRPr>
          </a:p>
          <a:p>
            <a:pPr>
              <a:lnSpc>
                <a:spcPct val="100000"/>
              </a:lnSpc>
            </a:pPr>
            <a:r>
              <a:rPr lang="en-US" sz="2000" b="0" strike="noStrike" spc="-1">
                <a:solidFill>
                  <a:srgbClr val="0432FF"/>
                </a:solidFill>
                <a:latin typeface="Arial"/>
              </a:rPr>
              <a:t>Important to note that findings to date are all based on individual studies, different methodogies, relatively small # speakers. We are not actually sure what is “known” – even, is /s/-retraction a discrete thing at all, that can happen or not happen for English speakers?  A cross-dialect study across many speakers, using same methods, lets us check. (Note: by-speaker = within dialect) </a:t>
            </a:r>
            <a:r>
              <a:rPr lang="en-US" sz="1200" b="0" strike="noStrike" spc="-1">
                <a:solidFill>
                  <a:srgbClr val="0432FF"/>
                </a:solidFill>
                <a:latin typeface="Arial"/>
              </a:rPr>
              <a:t>(e.g. Baker et al, 2011; Stevens and Harrington, 2016)</a:t>
            </a:r>
            <a:endParaRPr lang="en-US" sz="1200" b="0" strike="noStrike" spc="-1">
              <a:latin typeface="Arial"/>
            </a:endParaRPr>
          </a:p>
        </p:txBody>
      </p:sp>
      <p:sp>
        <p:nvSpPr>
          <p:cNvPr id="39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6E2B0FCC-636B-40C7-8662-A85890AC1091}" type="slidenum">
              <a:rPr lang="en-US" sz="1200" b="0" strike="noStrike" spc="-1">
                <a:solidFill>
                  <a:srgbClr val="000000"/>
                </a:solidFill>
                <a:latin typeface="+mn-lt"/>
                <a:ea typeface="+mn-ea"/>
              </a:rPr>
              <a:t>12</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noRot="1" noChangeAspect="1"/>
          </p:cNvSpPr>
          <p:nvPr>
            <p:ph type="sldImg"/>
          </p:nvPr>
        </p:nvSpPr>
        <p:spPr>
          <a:xfrm>
            <a:off x="1371600" y="1143000"/>
            <a:ext cx="4114440" cy="3085920"/>
          </a:xfrm>
          <a:prstGeom prst="rect">
            <a:avLst/>
          </a:prstGeom>
        </p:spPr>
      </p:sp>
      <p:sp>
        <p:nvSpPr>
          <p:cNvPr id="39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Measure of degree of /s/ retraction: (/str/ mean - /sh/ mean). 0: “st(r)ew” = “shrew” 1: “st(r)ew” = “stew”</a:t>
            </a:r>
          </a:p>
          <a:p>
            <a:pPr marL="216000" indent="-216000">
              <a:lnSpc>
                <a:spcPct val="100000"/>
              </a:lnSpc>
            </a:pPr>
            <a:r>
              <a:rPr lang="en-US" sz="2000" b="0" strike="noStrike" spc="-1">
                <a:latin typeface="Arial"/>
              </a:rPr>
              <a:t>Say what we see on the plot.  Dialects differ.  And we can be pretty confident that all show *some* amount of retraction – as expected, by coarticulation.   A couple dialects known to be ”retracting” from prev work are most retracted, which is good. But NCS is supposed to as well (though low N).  However, no clear dichotomy between “retracting” and “non-retracting” dialects.</a:t>
            </a:r>
          </a:p>
        </p:txBody>
      </p:sp>
      <p:sp>
        <p:nvSpPr>
          <p:cNvPr id="39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E1CCBD39-F86C-46B9-85D3-B666D4EA0F4F}" type="slidenum">
              <a:rPr lang="en-US" sz="1200" b="0" strike="noStrike" spc="-1">
                <a:latin typeface="Times New Roman"/>
              </a:rPr>
              <a:t>13</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1371600" y="1143000"/>
            <a:ext cx="4114440" cy="3085920"/>
          </a:xfrm>
          <a:prstGeom prst="rect">
            <a:avLst/>
          </a:prstGeom>
        </p:spPr>
      </p:sp>
      <p:sp>
        <p:nvSpPr>
          <p:cNvPr id="398"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A couple dialects known to be ”retracting” from prev work are most retracted, which is good. But NCS is supposed to as well (though low N).  However, no clear dichotomy between “retracting” and “non-retracting” dialects.</a:t>
            </a:r>
          </a:p>
        </p:txBody>
      </p:sp>
      <p:sp>
        <p:nvSpPr>
          <p:cNvPr id="39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E0D2F54B-5593-44B3-9408-671C1853398D}" type="slidenum">
              <a:rPr lang="en-US" sz="1200" b="0" strike="noStrike" spc="-1">
                <a:latin typeface="Times New Roman"/>
              </a:rPr>
              <a:t>14</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noRot="1" noChangeAspect="1"/>
          </p:cNvSpPr>
          <p:nvPr>
            <p:ph type="sldImg"/>
          </p:nvPr>
        </p:nvSpPr>
        <p:spPr>
          <a:xfrm>
            <a:off x="1371600" y="1143000"/>
            <a:ext cx="4114440" cy="3085920"/>
          </a:xfrm>
          <a:prstGeom prst="rect">
            <a:avLst/>
          </a:prstGeom>
        </p:spPr>
      </p:sp>
      <p:sp>
        <p:nvSpPr>
          <p:cNvPr id="40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speakers differ. A lot.</a:t>
            </a:r>
          </a:p>
          <a:p>
            <a:pPr>
              <a:lnSpc>
                <a:spcPct val="100000"/>
              </a:lnSpc>
            </a:pPr>
            <a:endParaRPr lang="en-US" sz="2000" b="0" strike="noStrike" spc="-1">
              <a:latin typeface="Arial"/>
            </a:endParaRPr>
          </a:p>
          <a:p>
            <a:pPr>
              <a:lnSpc>
                <a:spcPct val="100000"/>
              </a:lnSpc>
            </a:pPr>
            <a:r>
              <a:rPr lang="en-US" sz="2000" b="0" strike="noStrike" spc="-1">
                <a:latin typeface="Arial"/>
              </a:rPr>
              <a:t>In some dialects, non-retractors are basically absent.  Important caveats here is that we probably don’t have enough data to estimate individual speakers well. So if there is a dichotomy, wouldn’t detect it.</a:t>
            </a:r>
          </a:p>
          <a:p>
            <a:pPr>
              <a:lnSpc>
                <a:spcPct val="100000"/>
              </a:lnSpc>
            </a:pPr>
            <a:endParaRPr lang="en-US" sz="2000" b="0" strike="noStrike" spc="-1">
              <a:latin typeface="Arial"/>
            </a:endParaRPr>
          </a:p>
        </p:txBody>
      </p:sp>
      <p:sp>
        <p:nvSpPr>
          <p:cNvPr id="40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A685DAFD-8EDB-48E8-BE3C-BCADFEF6E03F}" type="slidenum">
              <a:rPr lang="en-US" sz="1200" b="0" strike="noStrike" spc="-1">
                <a:latin typeface="Times New Roman"/>
              </a:rPr>
              <a:t>15</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1371600" y="1143000"/>
            <a:ext cx="4114440" cy="3085920"/>
          </a:xfrm>
          <a:prstGeom prst="rect">
            <a:avLst/>
          </a:prstGeom>
        </p:spPr>
      </p:sp>
      <p:sp>
        <p:nvSpPr>
          <p:cNvPr id="404"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en-US" sz="2000" b="0" strike="noStrike" spc="-1">
                <a:latin typeface="Arial"/>
              </a:rPr>
              <a:t>Vowel duration patterns – in English in general – the Voicing Effect (beat, short, bead long, also bee/bees) but in Scottish English, bead is short).</a:t>
            </a:r>
          </a:p>
          <a:p>
            <a:pPr marL="216000" indent="-216000">
              <a:lnSpc>
                <a:spcPct val="100000"/>
              </a:lnSpc>
            </a:pPr>
            <a:r>
              <a:rPr lang="en-US" sz="2000" b="0" strike="noStrike" spc="-1">
                <a:latin typeface="Arial"/>
              </a:rPr>
              <a:t>Received wisdom: Voicing Effect is found across languages, but especially in English</a:t>
            </a:r>
          </a:p>
          <a:p>
            <a:pPr marL="216000" indent="-216000">
              <a:lnSpc>
                <a:spcPct val="100000"/>
              </a:lnSpc>
            </a:pPr>
            <a:r>
              <a:rPr lang="en-US" sz="2000" b="0" strike="noStrike" spc="-1">
                <a:latin typeface="Arial"/>
              </a:rPr>
              <a:t>How robust is it, across acr</a:t>
            </a:r>
            <a:r>
              <a:rPr lang="en-US" sz="2800" b="0" strike="noStrike" spc="-1">
                <a:solidFill>
                  <a:srgbClr val="FF0000"/>
                </a:solidFill>
                <a:latin typeface="Arial"/>
              </a:rPr>
              <a:t>oss dialects, speakers, in spontaneous speech?</a:t>
            </a:r>
            <a:endParaRPr lang="en-US" sz="2800" b="0" strike="noStrike" spc="-1">
              <a:latin typeface="Arial"/>
            </a:endParaRPr>
          </a:p>
        </p:txBody>
      </p:sp>
      <p:sp>
        <p:nvSpPr>
          <p:cNvPr id="40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9130D91-DE4B-4715-AED8-BC797B54DC91}" type="slidenum">
              <a:rPr lang="en-US" sz="1200" b="0" strike="noStrike" spc="-1">
                <a:solidFill>
                  <a:srgbClr val="000000"/>
                </a:solidFill>
                <a:latin typeface="+mn-lt"/>
                <a:ea typeface="+mn-ea"/>
              </a:rPr>
              <a:t>16</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1371600" y="1143000"/>
            <a:ext cx="4114440" cy="3085920"/>
          </a:xfrm>
          <a:prstGeom prst="rect">
            <a:avLst/>
          </a:prstGeom>
        </p:spPr>
      </p:sp>
      <p:sp>
        <p:nvSpPr>
          <p:cNvPr id="407"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en-US" sz="2000" b="0" strike="noStrike" spc="-1">
                <a:latin typeface="Arial"/>
              </a:rPr>
              <a:t>Vowel duration patterns – in English in general – the Voicing Effect (beat, short, bead long, also bee/bees) but in Scottish English, bead is short).</a:t>
            </a:r>
          </a:p>
          <a:p>
            <a:pPr marL="216000" indent="-216000">
              <a:lnSpc>
                <a:spcPct val="100000"/>
              </a:lnSpc>
            </a:pPr>
            <a:r>
              <a:rPr lang="en-US" sz="2000" b="0" strike="noStrike" spc="-1">
                <a:latin typeface="Arial"/>
              </a:rPr>
              <a:t>Received wisdom: Voicing Effect is found across languages, but especially in English</a:t>
            </a:r>
          </a:p>
          <a:p>
            <a:pPr marL="216000" indent="-216000">
              <a:lnSpc>
                <a:spcPct val="100000"/>
              </a:lnSpc>
            </a:pPr>
            <a:r>
              <a:rPr lang="en-US" sz="2000" b="0" strike="noStrike" spc="-1">
                <a:latin typeface="Arial"/>
              </a:rPr>
              <a:t>How robust is it, across acr</a:t>
            </a:r>
            <a:r>
              <a:rPr lang="en-US" sz="2800" b="0" strike="noStrike" spc="-1">
                <a:solidFill>
                  <a:srgbClr val="FF0000"/>
                </a:solidFill>
                <a:latin typeface="Arial"/>
              </a:rPr>
              <a:t>oss dialects, speakers, in spontaneous speech?</a:t>
            </a:r>
            <a:endParaRPr lang="en-US" sz="2800" b="0" strike="noStrike" spc="-1">
              <a:latin typeface="Arial"/>
            </a:endParaRPr>
          </a:p>
        </p:txBody>
      </p:sp>
      <p:sp>
        <p:nvSpPr>
          <p:cNvPr id="40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1258461F-1D62-42F4-A423-6082F048917D}" type="slidenum">
              <a:rPr lang="en-US" sz="1200" b="0" strike="noStrike" spc="-1">
                <a:solidFill>
                  <a:srgbClr val="000000"/>
                </a:solidFill>
                <a:latin typeface="+mn-lt"/>
                <a:ea typeface="+mn-ea"/>
              </a:rPr>
              <a:t>17</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1371600" y="1143000"/>
            <a:ext cx="4114800" cy="3086100"/>
          </a:xfrm>
          <a:prstGeom prst="rect">
            <a:avLst/>
          </a:prstGeom>
        </p:spPr>
      </p:sp>
      <p:sp>
        <p:nvSpPr>
          <p:cNvPr id="410" name="PlaceHolder 2"/>
          <p:cNvSpPr>
            <a:spLocks noGrp="1"/>
          </p:cNvSpPr>
          <p:nvPr>
            <p:ph type="body"/>
          </p:nvPr>
        </p:nvSpPr>
        <p:spPr>
          <a:xfrm>
            <a:off x="685800" y="4400640"/>
            <a:ext cx="5486040" cy="3600000"/>
          </a:xfrm>
          <a:prstGeom prst="rect">
            <a:avLst/>
          </a:prstGeom>
        </p:spPr>
        <p:txBody>
          <a:bodyPr>
            <a:normAutofit/>
          </a:bodyPr>
          <a:lstStyle/>
          <a:p>
            <a:pPr>
              <a:lnSpc>
                <a:spcPct val="100000"/>
              </a:lnSpc>
            </a:pPr>
            <a:r>
              <a:rPr lang="en-US" sz="2000" b="0" strike="noStrike" spc="-1">
                <a:latin typeface="Arial"/>
              </a:rPr>
              <a:t>Several interesting things here.  First, dialects differ substantially. Second, in dialects that do have a reliable “voicing effect”, its effect size is lower than what we’d expect from laboratory studies for this “primary” cue – usally more like 30% difference, not 5-15% (as here). </a:t>
            </a:r>
          </a:p>
          <a:p>
            <a:pPr>
              <a:lnSpc>
                <a:spcPct val="100000"/>
              </a:lnSpc>
            </a:pPr>
            <a:endParaRPr lang="en-US" sz="2000" b="0" strike="noStrike" spc="-1">
              <a:latin typeface="Arial"/>
            </a:endParaRPr>
          </a:p>
        </p:txBody>
      </p:sp>
      <p:sp>
        <p:nvSpPr>
          <p:cNvPr id="41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C464CB1-3193-4C2F-8256-C267BFBC4453}" type="slidenum">
              <a:rPr lang="en-US" sz="1200" b="0" strike="noStrike" spc="-1">
                <a:solidFill>
                  <a:srgbClr val="000000"/>
                </a:solidFill>
                <a:latin typeface="+mn-lt"/>
                <a:ea typeface="+mn-ea"/>
              </a:rPr>
              <a:t>18</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noRot="1" noChangeAspect="1"/>
          </p:cNvSpPr>
          <p:nvPr>
            <p:ph type="sldImg"/>
          </p:nvPr>
        </p:nvSpPr>
        <p:spPr>
          <a:xfrm>
            <a:off x="1371600" y="1143000"/>
            <a:ext cx="4114800" cy="3086100"/>
          </a:xfrm>
          <a:prstGeom prst="rect">
            <a:avLst/>
          </a:prstGeom>
        </p:spPr>
      </p:sp>
      <p:sp>
        <p:nvSpPr>
          <p:cNvPr id="413" name="PlaceHolder 2"/>
          <p:cNvSpPr>
            <a:spLocks noGrp="1"/>
          </p:cNvSpPr>
          <p:nvPr>
            <p:ph type="body"/>
          </p:nvPr>
        </p:nvSpPr>
        <p:spPr>
          <a:xfrm>
            <a:off x="685800" y="4400640"/>
            <a:ext cx="5486040" cy="3600000"/>
          </a:xfrm>
          <a:prstGeom prst="rect">
            <a:avLst/>
          </a:prstGeom>
        </p:spPr>
        <p:txBody>
          <a:bodyPr>
            <a:normAutofit fontScale="97000"/>
          </a:bodyPr>
          <a:lstStyle/>
          <a:p>
            <a:pPr>
              <a:lnSpc>
                <a:spcPct val="100000"/>
              </a:lnSpc>
            </a:pPr>
            <a:r>
              <a:rPr lang="en-US" sz="2000" b="0" strike="noStrike" spc="-1">
                <a:latin typeface="Arial"/>
              </a:rPr>
              <a:t>Third, all dialects that largely show this effect are in New World – so tentatively, there is a regional feature, maybe it’s been detected and well-studied because it robustly occurs in General American.   Interestingly, AAVE shows a much larger effect – as we’d expect from previous work, but not on this particular location (or time) for AAVE.</a:t>
            </a:r>
          </a:p>
          <a:p>
            <a:pPr>
              <a:lnSpc>
                <a:spcPct val="100000"/>
              </a:lnSpc>
            </a:pPr>
            <a:r>
              <a:rPr lang="en-US" sz="2000" b="0" strike="noStrike" spc="-1">
                <a:latin typeface="Arial"/>
              </a:rPr>
              <a:t>And – fourthly - Scottish dialects all show plausibly null or very small effects. Consistent with the existence of an additional duration effect on voicing (The Scottish Vowel Length Rule) that plays a more important role across Scottish dialects.</a:t>
            </a:r>
          </a:p>
          <a:p>
            <a:pPr>
              <a:lnSpc>
                <a:spcPct val="100000"/>
              </a:lnSpc>
            </a:pPr>
            <a:endParaRPr lang="en-US" sz="2000" b="0" strike="noStrike" spc="-1">
              <a:latin typeface="Arial"/>
            </a:endParaRPr>
          </a:p>
          <a:p>
            <a:pPr>
              <a:lnSpc>
                <a:spcPct val="100000"/>
              </a:lnSpc>
            </a:pPr>
            <a:endParaRPr lang="en-US" sz="2000" b="0" strike="noStrike" spc="-1">
              <a:latin typeface="Arial"/>
            </a:endParaRPr>
          </a:p>
          <a:p>
            <a:pPr>
              <a:lnSpc>
                <a:spcPct val="100000"/>
              </a:lnSpc>
            </a:pPr>
            <a:endParaRPr lang="en-US" sz="2000" b="0" strike="noStrike" spc="-1">
              <a:latin typeface="Arial"/>
            </a:endParaRPr>
          </a:p>
        </p:txBody>
      </p:sp>
      <p:sp>
        <p:nvSpPr>
          <p:cNvPr id="41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8E48D168-E74E-4CCA-89CE-FF144AB62278}" type="slidenum">
              <a:rPr lang="en-US" sz="1200" b="0" strike="noStrike" spc="-1">
                <a:solidFill>
                  <a:srgbClr val="000000"/>
                </a:solidFill>
                <a:latin typeface="+mn-lt"/>
                <a:ea typeface="+mn-ea"/>
              </a:rPr>
              <a:t>19</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1371600" y="1143000"/>
            <a:ext cx="4114800" cy="3086100"/>
          </a:xfrm>
          <a:prstGeom prst="rect">
            <a:avLst/>
          </a:prstGeom>
        </p:spPr>
      </p:sp>
      <p:sp>
        <p:nvSpPr>
          <p:cNvPr id="416"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en-US" sz="1200" b="0" strike="noStrike" spc="-1">
                <a:solidFill>
                  <a:srgbClr val="000000"/>
                </a:solidFill>
                <a:latin typeface="+mn-lt"/>
                <a:ea typeface="+mn-ea"/>
              </a:rPr>
              <a:t>Heatmap of posterior samples of by-dialect (^</a:t>
            </a:r>
            <a:r>
              <a:rPr lang="en-US" sz="1200" b="0" i="1" strike="noStrike" spc="-1">
                <a:solidFill>
                  <a:srgbClr val="000000"/>
                </a:solidFill>
                <a:latin typeface="+mn-lt"/>
                <a:ea typeface="+mn-ea"/>
              </a:rPr>
              <a:t>dialect) and by-speaker (^speaker) voicing effect</a:t>
            </a:r>
            <a:endParaRPr lang="en-US" sz="1200" b="0" strike="noStrike" spc="-1">
              <a:latin typeface="Arial"/>
            </a:endParaRPr>
          </a:p>
          <a:p>
            <a:pPr marL="216000" indent="-216000">
              <a:lnSpc>
                <a:spcPct val="100000"/>
              </a:lnSpc>
            </a:pPr>
            <a:r>
              <a:rPr lang="en-US" sz="1200" b="0" strike="noStrike" spc="-1">
                <a:solidFill>
                  <a:srgbClr val="000000"/>
                </a:solidFill>
                <a:latin typeface="+mn-lt"/>
                <a:ea typeface="+mn-ea"/>
              </a:rPr>
              <a:t>standard deviations. Equal variability indicated by the dashed line, with darker shades indicating</a:t>
            </a:r>
            <a:endParaRPr lang="en-US" sz="1200" b="0" strike="noStrike" spc="-1">
              <a:latin typeface="Arial"/>
            </a:endParaRPr>
          </a:p>
          <a:p>
            <a:pPr marL="216000" indent="-216000">
              <a:lnSpc>
                <a:spcPct val="100000"/>
              </a:lnSpc>
            </a:pPr>
            <a:r>
              <a:rPr lang="en-US" sz="1200" b="0" strike="noStrike" spc="-1">
                <a:solidFill>
                  <a:srgbClr val="000000"/>
                </a:solidFill>
                <a:latin typeface="+mn-lt"/>
                <a:ea typeface="+mn-ea"/>
              </a:rPr>
              <a:t>a greater density of samples.</a:t>
            </a:r>
            <a:endParaRPr lang="en-US" sz="1200" b="0" strike="noStrike" spc="-1">
              <a:latin typeface="Arial"/>
            </a:endParaRPr>
          </a:p>
        </p:txBody>
      </p:sp>
      <p:sp>
        <p:nvSpPr>
          <p:cNvPr id="41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CA52A49-4ECA-45F4-8D09-9E5231609743}" type="slidenum">
              <a:rPr lang="en-US" sz="1200" b="0" strike="noStrike" spc="-1">
                <a:solidFill>
                  <a:srgbClr val="000000"/>
                </a:solidFill>
                <a:latin typeface="+mn-lt"/>
                <a:ea typeface="+mn-ea"/>
              </a:rPr>
              <a:t>20</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1371600" y="1143000"/>
            <a:ext cx="4114800" cy="3086100"/>
          </a:xfrm>
          <a:prstGeom prst="rect">
            <a:avLst/>
          </a:prstGeom>
        </p:spPr>
      </p:sp>
      <p:sp>
        <p:nvSpPr>
          <p:cNvPr id="365"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r>
              <a:rPr lang="en-US" sz="2000" b="0" strike="noStrike" spc="-1">
                <a:latin typeface="Arial"/>
              </a:rPr>
              <a:t>Here are the Investigators  - full details at our website</a:t>
            </a:r>
          </a:p>
          <a:p>
            <a:pPr>
              <a:lnSpc>
                <a:spcPct val="100000"/>
              </a:lnSpc>
            </a:pPr>
            <a:endParaRPr lang="en-US" sz="2000" b="0" strike="noStrike" spc="-1">
              <a:latin typeface="Arial"/>
            </a:endParaRPr>
          </a:p>
        </p:txBody>
      </p:sp>
      <p:sp>
        <p:nvSpPr>
          <p:cNvPr id="36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C32F22C-008E-4638-8A74-62EE6240B223}" type="slidenum">
              <a:rPr lang="en-US" sz="1200" b="0" strike="noStrike" spc="-1">
                <a:solidFill>
                  <a:srgbClr val="000000"/>
                </a:solidFill>
                <a:latin typeface="+mn-lt"/>
                <a:ea typeface="+mn-ea"/>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noRot="1" noChangeAspect="1"/>
          </p:cNvSpPr>
          <p:nvPr>
            <p:ph type="sldImg"/>
          </p:nvPr>
        </p:nvSpPr>
        <p:spPr>
          <a:xfrm>
            <a:off x="1371600" y="1143000"/>
            <a:ext cx="4114440" cy="3085920"/>
          </a:xfrm>
          <a:prstGeom prst="rect">
            <a:avLst/>
          </a:prstGeom>
        </p:spPr>
      </p:sp>
      <p:sp>
        <p:nvSpPr>
          <p:cNvPr id="419"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en-US" sz="1200" b="0" strike="noStrike" spc="-1">
                <a:solidFill>
                  <a:srgbClr val="000000"/>
                </a:solidFill>
                <a:latin typeface="+mn-lt"/>
                <a:ea typeface="+mn-ea"/>
              </a:rPr>
              <a:t>time-/space visualisation of speech!</a:t>
            </a:r>
            <a:endParaRPr lang="en-US" sz="1200" b="0" strike="noStrike" spc="-1">
              <a:latin typeface="Arial"/>
            </a:endParaRPr>
          </a:p>
          <a:p>
            <a:pPr marL="216000" indent="-216000">
              <a:lnSpc>
                <a:spcPct val="100000"/>
              </a:lnSpc>
            </a:pPr>
            <a:r>
              <a:rPr lang="en-US" sz="1200" b="0" strike="noStrike" spc="-1">
                <a:solidFill>
                  <a:srgbClr val="000000"/>
                </a:solidFill>
                <a:latin typeface="+mn-lt"/>
                <a:ea typeface="+mn-ea"/>
              </a:rPr>
              <a:t>The map displays speaker locations and speaker median values for acoustic measures phonetic variables. Use the controls on the left to change which speakers are included, how the speakers are clustered, and what acoustic measures are applied to what phonetic variables. The scatterplot below shows the same acoustic measure by birthyear, for selected groups of speakers. One speaker's vowels are displayed in the vowel plot.</a:t>
            </a:r>
            <a:endParaRPr lang="en-US" sz="1200" b="0" strike="noStrike" spc="-1">
              <a:latin typeface="Arial"/>
            </a:endParaRPr>
          </a:p>
          <a:p>
            <a:pPr marL="216000" indent="-216000">
              <a:lnSpc>
                <a:spcPct val="100000"/>
              </a:lnSpc>
            </a:pPr>
            <a:endParaRPr lang="en-US" sz="1200" b="0" strike="noStrike" spc="-1">
              <a:latin typeface="Arial"/>
            </a:endParaRPr>
          </a:p>
        </p:txBody>
      </p:sp>
      <p:sp>
        <p:nvSpPr>
          <p:cNvPr id="420"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36CE507-3439-4DEF-9E3C-6CB9646E5A96}" type="slidenum">
              <a:rPr lang="en-US" sz="1200" b="0" strike="noStrike" spc="-1">
                <a:solidFill>
                  <a:srgbClr val="000000"/>
                </a:solidFill>
                <a:latin typeface="+mn-lt"/>
                <a:ea typeface="+mn-ea"/>
              </a:rPr>
              <a:t>21</a:t>
            </a:fld>
            <a:endParaRPr lang="en-US" sz="1200" b="0" strike="noStrike" spc="-1">
              <a:latin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1371600" y="1143000"/>
            <a:ext cx="4114440" cy="3085920"/>
          </a:xfrm>
          <a:prstGeom prst="rect">
            <a:avLst/>
          </a:prstGeom>
        </p:spPr>
      </p:sp>
      <p:sp>
        <p:nvSpPr>
          <p:cNvPr id="422"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Simplify these again?  Like just “Ethics (multiple countries, GDPR)”. But I like the points.</a:t>
            </a:r>
          </a:p>
        </p:txBody>
      </p:sp>
      <p:sp>
        <p:nvSpPr>
          <p:cNvPr id="423"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CB6238DE-68CC-4950-917F-8466247BE519}" type="slidenum">
              <a:rPr lang="en-US" sz="1200" b="0" strike="noStrike" spc="-1">
                <a:latin typeface="Times New Roman"/>
              </a:rPr>
              <a:t>22</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noRot="1" noChangeAspect="1"/>
          </p:cNvSpPr>
          <p:nvPr>
            <p:ph type="sldImg"/>
          </p:nvPr>
        </p:nvSpPr>
        <p:spPr>
          <a:xfrm>
            <a:off x="1371600" y="1143000"/>
            <a:ext cx="4114440" cy="3085920"/>
          </a:xfrm>
          <a:prstGeom prst="rect">
            <a:avLst/>
          </a:prstGeom>
        </p:spPr>
      </p:sp>
      <p:sp>
        <p:nvSpPr>
          <p:cNvPr id="42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Simplify these again?  Like just “Ethics (multiple countries, GDPR)”. But I like the points.</a:t>
            </a:r>
          </a:p>
        </p:txBody>
      </p:sp>
      <p:sp>
        <p:nvSpPr>
          <p:cNvPr id="426"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D49FD2C0-8F3E-4B3B-8693-668E34DB72C7}" type="slidenum">
              <a:rPr lang="en-US" sz="1200" b="0" strike="noStrike" spc="-1">
                <a:latin typeface="Times New Roman"/>
              </a:rPr>
              <a:t>23</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1371600" y="1143000"/>
            <a:ext cx="4114800" cy="3086100"/>
          </a:xfrm>
          <a:prstGeom prst="rect">
            <a:avLst/>
          </a:prstGeom>
        </p:spPr>
      </p:sp>
      <p:sp>
        <p:nvSpPr>
          <p:cNvPr id="36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pPr>
            <a:r>
              <a:rPr lang="en-US" sz="2000" b="0" strike="noStrike" spc="-1">
                <a:latin typeface="Arial"/>
              </a:rPr>
              <a:t>Here are the Investigators  - full details at our website</a:t>
            </a:r>
          </a:p>
          <a:p>
            <a:pPr>
              <a:lnSpc>
                <a:spcPct val="100000"/>
              </a:lnSpc>
            </a:pPr>
            <a:endParaRPr lang="en-US" sz="2000" b="0" strike="noStrike" spc="-1">
              <a:latin typeface="Arial"/>
            </a:endParaRPr>
          </a:p>
        </p:txBody>
      </p:sp>
      <p:sp>
        <p:nvSpPr>
          <p:cNvPr id="369"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0ABA52DA-7952-47A7-851E-6328BB6226AA}" type="slidenum">
              <a:rPr lang="en-US" sz="1200" b="0" strike="noStrike" spc="-1">
                <a:solidFill>
                  <a:srgbClr val="000000"/>
                </a:solidFill>
                <a:latin typeface="+mn-lt"/>
                <a:ea typeface="+mn-ea"/>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 name="PlaceHolder 1"/>
          <p:cNvSpPr>
            <a:spLocks noGrp="1" noRot="1" noChangeAspect="1"/>
          </p:cNvSpPr>
          <p:nvPr>
            <p:ph type="sldImg"/>
          </p:nvPr>
        </p:nvSpPr>
        <p:spPr>
          <a:xfrm>
            <a:off x="1371600" y="1143000"/>
            <a:ext cx="4114440" cy="3085920"/>
          </a:xfrm>
          <a:prstGeom prst="rect">
            <a:avLst/>
          </a:prstGeom>
        </p:spPr>
      </p:sp>
      <p:sp>
        <p:nvSpPr>
          <p:cNvPr id="371" name="PlaceHolder 2"/>
          <p:cNvSpPr>
            <a:spLocks noGrp="1"/>
          </p:cNvSpPr>
          <p:nvPr>
            <p:ph type="body"/>
          </p:nvPr>
        </p:nvSpPr>
        <p:spPr>
          <a:xfrm>
            <a:off x="685800" y="4400640"/>
            <a:ext cx="5486040" cy="3600000"/>
          </a:xfrm>
          <a:prstGeom prst="rect">
            <a:avLst/>
          </a:prstGeom>
        </p:spPr>
        <p:txBody>
          <a:bodyPr>
            <a:normAutofit/>
          </a:bodyPr>
          <a:lstStyle/>
          <a:p>
            <a:pPr marL="216000" indent="-216000">
              <a:lnSpc>
                <a:spcPct val="100000"/>
              </a:lnSpc>
            </a:pPr>
            <a:r>
              <a:rPr lang="en-US" sz="2000" b="0" strike="noStrike" spc="-1">
                <a:latin typeface="Arial"/>
              </a:rPr>
              <a:t>Start with slide showing </a:t>
            </a:r>
            <a:r>
              <a:rPr lang="en-US" sz="2000" b="0" u="sng" strike="noStrike" spc="-1">
                <a:uFillTx/>
                <a:latin typeface="Arial"/>
              </a:rPr>
              <a:t>text</a:t>
            </a:r>
            <a:r>
              <a:rPr lang="en-US" sz="2000" b="0" strike="noStrike" spc="-1">
                <a:latin typeface="Arial"/>
              </a:rPr>
              <a:t> search across time + space, like google n-gram viewer for AmE from1800-2008 for digging, into, data. This is from *books* -- (copyright-)restricted data – but can easily do this kind of search, ask scientific or cultural Qs.</a:t>
            </a:r>
          </a:p>
          <a:p>
            <a:pPr marL="216000" indent="-216000">
              <a:lnSpc>
                <a:spcPct val="100000"/>
              </a:lnSpc>
            </a:pPr>
            <a:r>
              <a:rPr lang="en-US" sz="2000" b="0" strike="noStrike" spc="-1">
                <a:latin typeface="Arial"/>
              </a:rPr>
              <a:t>(Motivation: last slide of this presentation will be going to the Shiny app – a time/space visualization just like ngram viewer – and saying “come to our demo”)</a:t>
            </a:r>
          </a:p>
          <a:p>
            <a:pPr marL="216000" indent="-216000">
              <a:lnSpc>
                <a:spcPct val="100000"/>
              </a:lnSpc>
            </a:pPr>
            <a:endParaRPr lang="en-US" sz="2000" b="0" strike="noStrike" spc="-1">
              <a:latin typeface="Arial"/>
            </a:endParaRPr>
          </a:p>
        </p:txBody>
      </p:sp>
      <p:sp>
        <p:nvSpPr>
          <p:cNvPr id="372"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04AF904-23D1-4637-B13B-A833E94B00CF}" type="slidenum">
              <a:rPr lang="en-US" sz="1200" b="0" strike="noStrike" spc="-1">
                <a:solidFill>
                  <a:srgbClr val="000000"/>
                </a:solidFill>
                <a:latin typeface="+mn-lt"/>
                <a:ea typeface="+mn-ea"/>
              </a:rPr>
              <a:t>5</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PlaceHolder 1"/>
          <p:cNvSpPr>
            <a:spLocks noGrp="1" noRot="1" noChangeAspect="1"/>
          </p:cNvSpPr>
          <p:nvPr>
            <p:ph type="sldImg"/>
          </p:nvPr>
        </p:nvSpPr>
        <p:spPr>
          <a:xfrm>
            <a:off x="1371600" y="1143000"/>
            <a:ext cx="4114440" cy="3085920"/>
          </a:xfrm>
          <a:prstGeom prst="rect">
            <a:avLst/>
          </a:prstGeom>
        </p:spPr>
      </p:sp>
      <p:sp>
        <p:nvSpPr>
          <p:cNvPr id="37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The idea is to convey data exists, answering Qs possible – but there are barriers, which don’t really exist for tech. our big project goal is to overcome these.</a:t>
            </a:r>
          </a:p>
          <a:p>
            <a:pPr marL="216000" indent="-216000">
              <a:lnSpc>
                <a:spcPct val="100000"/>
              </a:lnSpc>
            </a:pPr>
            <a:r>
              <a:rPr lang="en-US" sz="2000" b="0" strike="noStrike" spc="-1">
                <a:latin typeface="Arial"/>
              </a:rPr>
              <a:t>(NB: for “child speech”, they’ll just have seen ACLEW presentation)</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latin typeface="Arial"/>
              </a:rPr>
              <a:t>How does speech rate differ across languages and people? </a:t>
            </a:r>
          </a:p>
          <a:p>
            <a:pPr marL="216000" indent="-216000">
              <a:lnSpc>
                <a:spcPct val="100000"/>
              </a:lnSpc>
            </a:pPr>
            <a:r>
              <a:rPr lang="en-US" sz="2000" b="0" strike="noStrike" spc="-1">
                <a:latin typeface="Arial"/>
              </a:rPr>
              <a:t>What is the “English” vowel space, across all dialects?   Is it changing, with increased globalization?</a:t>
            </a:r>
          </a:p>
          <a:p>
            <a:pPr marL="216000" indent="-216000">
              <a:lnSpc>
                <a:spcPct val="100000"/>
              </a:lnSpc>
            </a:pPr>
            <a:r>
              <a:rPr lang="en-US" sz="2000" b="0" strike="noStrike" spc="-1">
                <a:latin typeface="Arial"/>
              </a:rPr>
              <a:t>Are there cross-linguistic universals in how people speak to cats?  </a:t>
            </a:r>
            <a:r>
              <a:rPr lang="en-US" sz="2000" b="0" strike="noStrike" spc="-1">
                <a:latin typeface="Wingdings"/>
              </a:rPr>
              <a:t></a:t>
            </a:r>
            <a:endParaRPr lang="en-US" sz="2000" b="0" strike="noStrike" spc="-1">
              <a:latin typeface="Arial"/>
            </a:endParaRPr>
          </a:p>
          <a:p>
            <a:pPr marL="216000" indent="-216000">
              <a:lnSpc>
                <a:spcPct val="100000"/>
              </a:lnSpc>
            </a:pPr>
            <a:endParaRPr lang="en-US" sz="2000" b="0" strike="noStrike" spc="-1">
              <a:latin typeface="Arial"/>
            </a:endParaRPr>
          </a:p>
          <a:p>
            <a:pPr>
              <a:lnSpc>
                <a:spcPct val="100000"/>
              </a:lnSpc>
            </a:pPr>
            <a:r>
              <a:rPr lang="en-US" sz="2000" b="1" strike="noStrike" spc="-1">
                <a:latin typeface="Wingdings"/>
              </a:rPr>
              <a:t>Barriers</a:t>
            </a:r>
            <a:r>
              <a:rPr lang="en-US" sz="2000" b="0" strike="noStrike" spc="-1">
                <a:latin typeface="Wingdings"/>
              </a:rPr>
              <a:t> to using and sharing speech corpora. $3000 is just for Switchboard 1. (Switchboard 2 is much more.)  Ethics protocols, data sharing, etc. are getting better for socio, lab data. But we will always not be able to fully share data, for ethical reasons.  And most of the questions we want to ask *don’t require access to ethically-sensitive info* (vowel formants and word frequencies, not someone’s exact words or identifiable voice).</a:t>
            </a:r>
            <a:endParaRPr lang="en-US" sz="2000" b="0" strike="noStrike" spc="-1">
              <a:latin typeface="Arial"/>
            </a:endParaRPr>
          </a:p>
        </p:txBody>
      </p:sp>
      <p:sp>
        <p:nvSpPr>
          <p:cNvPr id="375"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5CB9792-5C72-4CEF-94EC-D1F19132D1E2}"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PlaceHolder 1"/>
          <p:cNvSpPr>
            <a:spLocks noGrp="1" noRot="1" noChangeAspect="1"/>
          </p:cNvSpPr>
          <p:nvPr>
            <p:ph type="sldImg"/>
          </p:nvPr>
        </p:nvSpPr>
        <p:spPr>
          <a:xfrm>
            <a:off x="1371600" y="1143000"/>
            <a:ext cx="4114440" cy="3085920"/>
          </a:xfrm>
          <a:prstGeom prst="rect">
            <a:avLst/>
          </a:prstGeom>
        </p:spPr>
      </p:sp>
      <p:sp>
        <p:nvSpPr>
          <p:cNvPr id="377" name="PlaceHolder 2"/>
          <p:cNvSpPr>
            <a:spLocks noGrp="1"/>
          </p:cNvSpPr>
          <p:nvPr>
            <p:ph type="body"/>
          </p:nvPr>
        </p:nvSpPr>
        <p:spPr>
          <a:xfrm>
            <a:off x="685800" y="4400640"/>
            <a:ext cx="5486040" cy="3600000"/>
          </a:xfrm>
          <a:prstGeom prst="rect">
            <a:avLst/>
          </a:prstGeom>
        </p:spPr>
        <p:txBody>
          <a:bodyPr>
            <a:normAutofit/>
          </a:bodyPr>
          <a:lstStyle/>
          <a:p>
            <a:pPr marL="457200" indent="-456840">
              <a:lnSpc>
                <a:spcPct val="100000"/>
              </a:lnSpc>
            </a:pPr>
            <a:r>
              <a:rPr lang="en-US" sz="1200" b="0" strike="noStrike" spc="-1">
                <a:latin typeface="Arial"/>
              </a:rPr>
              <a:t>-&gt; software, data, case studies. More details come in later slides</a:t>
            </a:r>
          </a:p>
          <a:p>
            <a:pPr marL="457200" indent="-456840">
              <a:lnSpc>
                <a:spcPct val="100000"/>
              </a:lnSpc>
            </a:pPr>
            <a:endParaRPr lang="en-US" sz="1200" b="0" strike="noStrike" spc="-1">
              <a:latin typeface="Arial"/>
            </a:endParaRPr>
          </a:p>
          <a:p>
            <a:pPr marL="457200" indent="-456840">
              <a:lnSpc>
                <a:spcPct val="100000"/>
              </a:lnSpc>
            </a:pPr>
            <a:r>
              <a:rPr lang="en-US" sz="1200" b="0" strike="noStrike" spc="-1">
                <a:latin typeface="Arial"/>
              </a:rPr>
              <a:t>Long-term goal: to enable the automatic search and extraction … of the same information about speech… from multiple, diverse, speech corpora … public and private … by less and more experienced users</a:t>
            </a:r>
          </a:p>
          <a:p>
            <a:pPr marL="457200" indent="-456840">
              <a:lnSpc>
                <a:spcPct val="100000"/>
              </a:lnSpc>
            </a:pPr>
            <a:endParaRPr lang="en-US" sz="1200" b="0" strike="noStrike" spc="-1">
              <a:latin typeface="Arial"/>
            </a:endParaRPr>
          </a:p>
        </p:txBody>
      </p:sp>
      <p:sp>
        <p:nvSpPr>
          <p:cNvPr id="378"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890B0E8-9E00-4452-817E-9088D660C932}" type="slidenum">
              <a:rPr lang="en-US" sz="1200" b="0" strike="noStrike" spc="-1">
                <a:solidFill>
                  <a:srgbClr val="000000"/>
                </a:solidFill>
                <a:latin typeface="+mn-lt"/>
                <a:ea typeface="+mn-ea"/>
              </a:rPr>
              <a:t>7</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1371600" y="1143000"/>
            <a:ext cx="4114440" cy="3085920"/>
          </a:xfrm>
          <a:prstGeom prst="rect">
            <a:avLst/>
          </a:prstGeom>
        </p:spPr>
      </p:sp>
      <p:sp>
        <p:nvSpPr>
          <p:cNvPr id="380"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en-US" sz="2000" b="0" strike="noStrike" spc="-1">
                <a:latin typeface="Arial"/>
              </a:rPr>
              <a:t>Any procedure a researcher uses to go from raw data to a usable CSV file has four parts.  In your workflow the parts may not be in this order – may have a single script that just does them all – but workflow can be conceptually broken down this way. Let’s first think about the first two: going from raw data, in whatever messy format, to a set of variables and measures suitable for linguistic analysis.</a:t>
            </a:r>
          </a:p>
          <a:p>
            <a:pPr marL="216000" indent="-216000">
              <a:lnSpc>
                <a:spcPct val="100000"/>
              </a:lnSpc>
            </a:pPr>
            <a:endParaRPr lang="en-US" sz="2000" b="0" strike="noStrike" spc="-1">
              <a:latin typeface="Arial"/>
            </a:endParaRPr>
          </a:p>
          <a:p>
            <a:pPr marL="216000" indent="-216000">
              <a:lnSpc>
                <a:spcPct val="100000"/>
              </a:lnSpc>
            </a:pPr>
            <a:r>
              <a:rPr lang="en-US" sz="2000" b="0" strike="noStrike" spc="-1">
                <a:solidFill>
                  <a:srgbClr val="006699"/>
                </a:solidFill>
                <a:latin typeface="Arial"/>
              </a:rPr>
              <a:t>Removed slide with software goals: Scalable &amp; fast</a:t>
            </a:r>
            <a:endParaRPr lang="en-US" sz="2000" b="0" strike="noStrike" spc="-1">
              <a:latin typeface="Arial"/>
            </a:endParaRPr>
          </a:p>
          <a:p>
            <a:pPr marL="216000" indent="-216000">
              <a:lnSpc>
                <a:spcPct val="100000"/>
              </a:lnSpc>
            </a:pPr>
            <a:r>
              <a:rPr lang="en-US" sz="2000" b="0" strike="noStrike" spc="-1">
                <a:solidFill>
                  <a:srgbClr val="006699"/>
                </a:solidFill>
                <a:latin typeface="Arial"/>
              </a:rPr>
              <a:t>Require minimal technical skill from user</a:t>
            </a:r>
            <a:endParaRPr lang="en-US" sz="2000" b="0" strike="noStrike" spc="-1">
              <a:latin typeface="Arial"/>
            </a:endParaRPr>
          </a:p>
          <a:p>
            <a:pPr marL="216000" indent="-216000">
              <a:lnSpc>
                <a:spcPct val="100000"/>
              </a:lnSpc>
            </a:pPr>
            <a:r>
              <a:rPr lang="en-US" sz="2000" b="0" strike="noStrike" spc="-1">
                <a:solidFill>
                  <a:srgbClr val="006699"/>
                </a:solidFill>
                <a:latin typeface="Arial"/>
              </a:rPr>
              <a:t>Abstraction away from dataset format</a:t>
            </a:r>
            <a:endParaRPr lang="en-US" sz="2000" b="0" strike="noStrike" spc="-1">
              <a:latin typeface="Arial"/>
            </a:endParaRPr>
          </a:p>
          <a:p>
            <a:pPr marL="216000" indent="-216000">
              <a:lnSpc>
                <a:spcPct val="100000"/>
              </a:lnSpc>
            </a:pPr>
            <a:r>
              <a:rPr lang="en-US" sz="2000" b="0" strike="noStrike" spc="-1">
                <a:solidFill>
                  <a:srgbClr val="006699"/>
                </a:solidFill>
                <a:latin typeface="Arial"/>
              </a:rPr>
              <a:t>Querying dataset without access to raw data</a:t>
            </a:r>
            <a:endParaRPr lang="en-US" sz="2000" b="0" strike="noStrike" spc="-1">
              <a:latin typeface="Arial"/>
            </a:endParaRPr>
          </a:p>
          <a:p>
            <a:pPr marL="216000" indent="-216000">
              <a:lnSpc>
                <a:spcPct val="100000"/>
              </a:lnSpc>
            </a:pPr>
            <a:endParaRPr lang="en-US" sz="2000" b="0" strike="noStrike" spc="-1">
              <a:latin typeface="Arial"/>
            </a:endParaRPr>
          </a:p>
          <a:p>
            <a:pPr marL="216000" indent="-216000">
              <a:lnSpc>
                <a:spcPct val="100000"/>
              </a:lnSpc>
            </a:pPr>
            <a:r>
              <a:rPr lang="en-US" sz="2000" b="0" strike="noStrike" spc="-1">
                <a:solidFill>
                  <a:srgbClr val="006699"/>
                </a:solidFill>
                <a:latin typeface="Arial"/>
              </a:rPr>
              <a:t>⇒ Easier large-scale studies using speech corpora</a:t>
            </a:r>
            <a:endParaRPr lang="en-US" sz="2000" b="0" strike="noStrike" spc="-1">
              <a:latin typeface="Arial"/>
            </a:endParaRPr>
          </a:p>
        </p:txBody>
      </p:sp>
      <p:sp>
        <p:nvSpPr>
          <p:cNvPr id="381"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63506359-46B0-445C-BB72-6F7C9D673A32}"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1371600" y="1143000"/>
            <a:ext cx="4114440" cy="3085920"/>
          </a:xfrm>
          <a:prstGeom prst="rect">
            <a:avLst/>
          </a:prstGeom>
        </p:spPr>
      </p:sp>
      <p:sp>
        <p:nvSpPr>
          <p:cNvPr id="383"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384"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9E988EC2-FAA6-47D1-B2DE-0270EC88843C}"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1371600" y="1143000"/>
            <a:ext cx="4114440" cy="3085920"/>
          </a:xfrm>
          <a:prstGeom prst="rect">
            <a:avLst/>
          </a:prstGeom>
        </p:spPr>
      </p:sp>
      <p:sp>
        <p:nvSpPr>
          <p:cNvPr id="386" name="PlaceHolder 2"/>
          <p:cNvSpPr>
            <a:spLocks noGrp="1"/>
          </p:cNvSpPr>
          <p:nvPr>
            <p:ph type="body"/>
          </p:nvPr>
        </p:nvSpPr>
        <p:spPr>
          <a:xfrm>
            <a:off x="685800" y="4400640"/>
            <a:ext cx="5486040" cy="3600000"/>
          </a:xfrm>
          <a:prstGeom prst="rect">
            <a:avLst/>
          </a:prstGeom>
        </p:spPr>
        <p:txBody>
          <a:bodyPr>
            <a:noAutofit/>
          </a:bodyPr>
          <a:lstStyle/>
          <a:p>
            <a:endParaRPr lang="en-US" sz="2000" b="0" strike="noStrike" spc="-1">
              <a:latin typeface="Arial"/>
            </a:endParaRPr>
          </a:p>
        </p:txBody>
      </p:sp>
      <p:sp>
        <p:nvSpPr>
          <p:cNvPr id="387" name="TextShape 3"/>
          <p:cNvSpPr txBox="1"/>
          <p:nvPr/>
        </p:nvSpPr>
        <p:spPr>
          <a:xfrm>
            <a:off x="3884760" y="8685360"/>
            <a:ext cx="2971440" cy="458280"/>
          </a:xfrm>
          <a:prstGeom prst="rect">
            <a:avLst/>
          </a:prstGeom>
          <a:noFill/>
          <a:ln>
            <a:noFill/>
          </a:ln>
        </p:spPr>
        <p:txBody>
          <a:bodyPr anchor="b">
            <a:noAutofit/>
          </a:bodyPr>
          <a:lstStyle/>
          <a:p>
            <a:pPr algn="r">
              <a:lnSpc>
                <a:spcPct val="100000"/>
              </a:lnSpc>
            </a:pPr>
            <a:fld id="{29DD956F-E0CF-40F2-B1C3-D7A86B909360}"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2"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8"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9"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0"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8"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0"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2"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3"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5"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7"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8"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9"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3"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6"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7"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9"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0"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2"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4"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7"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8"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9"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0"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1"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22"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9" name="PlaceHolder 2"/>
          <p:cNvSpPr>
            <a:spLocks noGrp="1"/>
          </p:cNvSpPr>
          <p:nvPr>
            <p:ph type="subTitle"/>
          </p:nvPr>
        </p:nvSpPr>
        <p:spPr>
          <a:xfrm>
            <a:off x="628560" y="1825560"/>
            <a:ext cx="7886520" cy="435096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1"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3"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4"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6"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38"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9"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0"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2"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4"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4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7"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8"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0"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1"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5"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6"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8"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59"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0"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1"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2"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3"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520" cy="6144120"/>
          </a:xfrm>
          <a:prstGeom prst="rect">
            <a:avLst/>
          </a:prstGeom>
        </p:spPr>
        <p:txBody>
          <a:bodyPr lIns="0" tIns="0" rIns="0" bIns="0" anchor="ctr">
            <a:noAutofit/>
          </a:bodyP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6"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0"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52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1122480"/>
            <a:ext cx="7772040" cy="2387160"/>
          </a:xfrm>
          <a:prstGeom prst="rect">
            <a:avLst/>
          </a:prstGeom>
        </p:spPr>
        <p:txBody>
          <a:bodyPr anchor="b">
            <a:noAutofit/>
          </a:bodyPr>
          <a:lstStyle/>
          <a:p>
            <a:pPr algn="ctr">
              <a:lnSpc>
                <a:spcPct val="90000"/>
              </a:lnSpc>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p:nvPr>
        </p:nvSpPr>
        <p:spPr>
          <a:xfrm>
            <a:off x="628560" y="6356520"/>
            <a:ext cx="2057040" cy="364680"/>
          </a:xfrm>
          <a:prstGeom prst="rect">
            <a:avLst/>
          </a:prstGeom>
        </p:spPr>
        <p:txBody>
          <a:bodyPr anchor="ctr">
            <a:noAutofit/>
          </a:bodyPr>
          <a:lstStyle/>
          <a:p>
            <a:pPr>
              <a:lnSpc>
                <a:spcPct val="100000"/>
              </a:lnSpc>
            </a:pPr>
            <a:fld id="{3B7484F4-590E-4BDE-9CAC-5C9FDD77ABDC}" type="datetime">
              <a:rPr lang="en-US" sz="1200" b="0" strike="noStrike" spc="-1">
                <a:solidFill>
                  <a:srgbClr val="8B8B8B"/>
                </a:solidFill>
                <a:latin typeface="Calibri"/>
              </a:rPr>
              <a:t>2/28/20</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07F72F23-7D2A-4ACB-BC2C-68EE15C3AF09}" type="slidenum">
              <a:rPr lang="en-U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628560" y="365040"/>
            <a:ext cx="788652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628560" y="1825560"/>
            <a:ext cx="788652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43" name="PlaceHolder 3"/>
          <p:cNvSpPr>
            <a:spLocks noGrp="1"/>
          </p:cNvSpPr>
          <p:nvPr>
            <p:ph type="dt"/>
          </p:nvPr>
        </p:nvSpPr>
        <p:spPr>
          <a:xfrm>
            <a:off x="628560" y="6356520"/>
            <a:ext cx="2057040" cy="364680"/>
          </a:xfrm>
          <a:prstGeom prst="rect">
            <a:avLst/>
          </a:prstGeom>
        </p:spPr>
        <p:txBody>
          <a:bodyPr anchor="ctr">
            <a:noAutofit/>
          </a:bodyPr>
          <a:lstStyle/>
          <a:p>
            <a:pPr>
              <a:lnSpc>
                <a:spcPct val="100000"/>
              </a:lnSpc>
            </a:pPr>
            <a:fld id="{1BE3046E-DC47-411E-BD17-4C66B5950375}" type="datetime">
              <a:rPr lang="en-US" sz="1200" b="0" strike="noStrike" spc="-1">
                <a:solidFill>
                  <a:srgbClr val="8B8B8B"/>
                </a:solidFill>
                <a:latin typeface="Calibri"/>
              </a:rPr>
              <a:t>2/28/20</a:t>
            </a:fld>
            <a:endParaRPr lang="en-US" sz="1200" b="0" strike="noStrike" spc="-1">
              <a:latin typeface="Times New Roman"/>
            </a:endParaRPr>
          </a:p>
        </p:txBody>
      </p:sp>
      <p:sp>
        <p:nvSpPr>
          <p:cNvPr id="44" name="PlaceHolder 4"/>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45" name="PlaceHolder 5"/>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951D6D98-9A38-4344-AC35-9FDE41E859A8}"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 name="PlaceHolder 1"/>
          <p:cNvSpPr>
            <a:spLocks noGrp="1"/>
          </p:cNvSpPr>
          <p:nvPr>
            <p:ph type="dt"/>
          </p:nvPr>
        </p:nvSpPr>
        <p:spPr>
          <a:xfrm>
            <a:off x="628560" y="6356520"/>
            <a:ext cx="2057040" cy="364680"/>
          </a:xfrm>
          <a:prstGeom prst="rect">
            <a:avLst/>
          </a:prstGeom>
        </p:spPr>
        <p:txBody>
          <a:bodyPr anchor="ctr">
            <a:noAutofit/>
          </a:bodyPr>
          <a:lstStyle/>
          <a:p>
            <a:pPr>
              <a:lnSpc>
                <a:spcPct val="100000"/>
              </a:lnSpc>
            </a:pPr>
            <a:fld id="{A62D66C5-A69D-4711-BD73-ABDC92C43EEB}" type="datetime">
              <a:rPr lang="en-US" sz="1200" b="0" strike="noStrike" spc="-1">
                <a:solidFill>
                  <a:srgbClr val="8B8B8B"/>
                </a:solidFill>
                <a:latin typeface="Calibri"/>
              </a:rPr>
              <a:t>2/28/20</a:t>
            </a:fld>
            <a:endParaRPr lang="en-US" sz="1200" b="0" strike="noStrike" spc="-1">
              <a:latin typeface="Times New Roman"/>
            </a:endParaRPr>
          </a:p>
        </p:txBody>
      </p:sp>
      <p:sp>
        <p:nvSpPr>
          <p:cNvPr id="83" name="PlaceHolder 2"/>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84" name="PlaceHolder 3"/>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ED341C44-FD5F-48B7-A267-C0AE160F956B}" type="slidenum">
              <a:rPr lang="en-US" sz="1200" b="0" strike="noStrike" spc="-1">
                <a:solidFill>
                  <a:srgbClr val="8B8B8B"/>
                </a:solidFill>
                <a:latin typeface="Calibri"/>
              </a:rPr>
              <a:t>‹#›</a:t>
            </a:fld>
            <a:endParaRPr lang="en-US" sz="1200" b="0" strike="noStrike" spc="-1">
              <a:latin typeface="Times New Roman"/>
            </a:endParaRPr>
          </a:p>
        </p:txBody>
      </p:sp>
      <p:sp>
        <p:nvSpPr>
          <p:cNvPr id="85" name="PlaceHolder 4"/>
          <p:cNvSpPr>
            <a:spLocks noGrp="1"/>
          </p:cNvSpPr>
          <p:nvPr>
            <p:ph type="title"/>
          </p:nvPr>
        </p:nvSpPr>
        <p:spPr>
          <a:xfrm>
            <a:off x="457200" y="273600"/>
            <a:ext cx="8229240" cy="1144800"/>
          </a:xfrm>
          <a:prstGeom prst="rect">
            <a:avLst/>
          </a:prstGeom>
        </p:spPr>
        <p:txBody>
          <a:bodyPr lIns="0" tIns="0" rIns="0" bIns="0" anchor="ctr">
            <a:noAutofit/>
          </a:bodyPr>
          <a:lstStyle/>
          <a:p>
            <a:r>
              <a:rPr lang="en-US" sz="1800" b="0" strike="noStrike" spc="-1">
                <a:solidFill>
                  <a:srgbClr val="000000"/>
                </a:solidFill>
                <a:latin typeface="Calibri"/>
              </a:rPr>
              <a:t>Click to edit the title text format</a:t>
            </a:r>
          </a:p>
        </p:txBody>
      </p:sp>
      <p:sp>
        <p:nvSpPr>
          <p:cNvPr id="86"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 name="PlaceHolder 1"/>
          <p:cNvSpPr>
            <a:spLocks noGrp="1"/>
          </p:cNvSpPr>
          <p:nvPr>
            <p:ph type="title"/>
          </p:nvPr>
        </p:nvSpPr>
        <p:spPr>
          <a:xfrm>
            <a:off x="628560" y="365040"/>
            <a:ext cx="788652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124" name="PlaceHolder 2"/>
          <p:cNvSpPr>
            <a:spLocks noGrp="1"/>
          </p:cNvSpPr>
          <p:nvPr>
            <p:ph type="dt"/>
          </p:nvPr>
        </p:nvSpPr>
        <p:spPr>
          <a:xfrm>
            <a:off x="628560" y="6356520"/>
            <a:ext cx="2057040" cy="364680"/>
          </a:xfrm>
          <a:prstGeom prst="rect">
            <a:avLst/>
          </a:prstGeom>
        </p:spPr>
        <p:txBody>
          <a:bodyPr anchor="ctr">
            <a:noAutofit/>
          </a:bodyPr>
          <a:lstStyle/>
          <a:p>
            <a:pPr>
              <a:lnSpc>
                <a:spcPct val="100000"/>
              </a:lnSpc>
            </a:pPr>
            <a:fld id="{50135079-7E46-46BB-B5E9-93C0720B59B8}" type="datetime">
              <a:rPr lang="en-US" sz="1200" b="0" strike="noStrike" spc="-1">
                <a:solidFill>
                  <a:srgbClr val="8B8B8B"/>
                </a:solidFill>
                <a:latin typeface="Calibri"/>
              </a:rPr>
              <a:t>2/28/20</a:t>
            </a:fld>
            <a:endParaRPr lang="en-US" sz="1200" b="0" strike="noStrike" spc="-1">
              <a:latin typeface="Times New Roman"/>
            </a:endParaRPr>
          </a:p>
        </p:txBody>
      </p:sp>
      <p:sp>
        <p:nvSpPr>
          <p:cNvPr id="125" name="PlaceHolder 3"/>
          <p:cNvSpPr>
            <a:spLocks noGrp="1"/>
          </p:cNvSpPr>
          <p:nvPr>
            <p:ph type="ftr"/>
          </p:nvPr>
        </p:nvSpPr>
        <p:spPr>
          <a:xfrm>
            <a:off x="3029040" y="6356520"/>
            <a:ext cx="3085920" cy="364680"/>
          </a:xfrm>
          <a:prstGeom prst="rect">
            <a:avLst/>
          </a:prstGeom>
        </p:spPr>
        <p:txBody>
          <a:bodyPr anchor="ctr">
            <a:noAutofit/>
          </a:bodyPr>
          <a:lstStyle/>
          <a:p>
            <a:endParaRPr lang="en-US" sz="2400" b="0" strike="noStrike" spc="-1">
              <a:latin typeface="Times New Roman"/>
            </a:endParaRPr>
          </a:p>
        </p:txBody>
      </p:sp>
      <p:sp>
        <p:nvSpPr>
          <p:cNvPr id="126" name="PlaceHolder 4"/>
          <p:cNvSpPr>
            <a:spLocks noGrp="1"/>
          </p:cNvSpPr>
          <p:nvPr>
            <p:ph type="sldNum"/>
          </p:nvPr>
        </p:nvSpPr>
        <p:spPr>
          <a:xfrm>
            <a:off x="6458040" y="6356520"/>
            <a:ext cx="2057040" cy="364680"/>
          </a:xfrm>
          <a:prstGeom prst="rect">
            <a:avLst/>
          </a:prstGeom>
        </p:spPr>
        <p:txBody>
          <a:bodyPr anchor="ctr">
            <a:noAutofit/>
          </a:bodyPr>
          <a:lstStyle/>
          <a:p>
            <a:pPr algn="r">
              <a:lnSpc>
                <a:spcPct val="100000"/>
              </a:lnSpc>
            </a:pPr>
            <a:fld id="{8E3E1098-8ABD-4A75-96F1-D0F4CD6ACB40}" type="slidenum">
              <a:rPr lang="en-US" sz="1200" b="0" strike="noStrike" spc="-1">
                <a:solidFill>
                  <a:srgbClr val="8B8B8B"/>
                </a:solidFill>
                <a:latin typeface="Calibri"/>
              </a:rPr>
              <a:t>‹#›</a:t>
            </a:fld>
            <a:endParaRPr lang="en-US" sz="1200" b="0" strike="noStrike" spc="-1">
              <a:latin typeface="Times New Roman"/>
            </a:endParaRPr>
          </a:p>
        </p:txBody>
      </p:sp>
      <p:sp>
        <p:nvSpPr>
          <p:cNvPr id="127"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ade.glasgow.ac.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spade.glasgow.ac.uk/news-output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hyperlink" Target="https://osf.io/bkn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hyperlink" Target="http://spade.glasgow.ac.uk/" TargetMode="External"/><Relationship Id="rId7" Type="http://schemas.openxmlformats.org/officeDocument/2006/relationships/image" Target="../media/image8.png"/><Relationship Id="rId12" Type="http://schemas.openxmlformats.org/officeDocument/2006/relationships/image" Target="../media/image13.t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pade.glasgow.ac.uk/" TargetMode="External"/><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tif"/><Relationship Id="rId5" Type="http://schemas.openxmlformats.org/officeDocument/2006/relationships/image" Target="../media/image14.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1.tif"/><Relationship Id="rId3" Type="http://schemas.openxmlformats.org/officeDocument/2006/relationships/image" Target="../media/image16.tif"/><Relationship Id="rId7" Type="http://schemas.openxmlformats.org/officeDocument/2006/relationships/image" Target="../media/image20.tif"/><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9.tif"/><Relationship Id="rId5" Type="http://schemas.openxmlformats.org/officeDocument/2006/relationships/image" Target="../media/image18.tif"/><Relationship Id="rId4" Type="http://schemas.openxmlformats.org/officeDocument/2006/relationships/image" Target="../media/image17.tif"/><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hyperlink" Target="https://spade.glasgow.ac.uk/the-spade-consortiu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0" name="Picture 2"/>
          <p:cNvPicPr/>
          <p:nvPr/>
        </p:nvPicPr>
        <p:blipFill>
          <a:blip r:embed="rId3"/>
          <a:stretch/>
        </p:blipFill>
        <p:spPr>
          <a:xfrm>
            <a:off x="0" y="-9360"/>
            <a:ext cx="9143640" cy="7712640"/>
          </a:xfrm>
          <a:prstGeom prst="rect">
            <a:avLst/>
          </a:prstGeom>
          <a:ln>
            <a:noFill/>
          </a:ln>
        </p:spPr>
      </p:pic>
      <p:sp>
        <p:nvSpPr>
          <p:cNvPr id="171" name="CustomShape 1"/>
          <p:cNvSpPr/>
          <p:nvPr/>
        </p:nvSpPr>
        <p:spPr>
          <a:xfrm>
            <a:off x="0" y="3043800"/>
            <a:ext cx="9143640" cy="22215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p:style>
      </p:sp>
      <p:sp>
        <p:nvSpPr>
          <p:cNvPr id="172" name="TextShape 2"/>
          <p:cNvSpPr txBox="1"/>
          <p:nvPr/>
        </p:nvSpPr>
        <p:spPr>
          <a:xfrm>
            <a:off x="267840" y="2764080"/>
            <a:ext cx="7723440" cy="3322080"/>
          </a:xfrm>
          <a:prstGeom prst="rect">
            <a:avLst/>
          </a:prstGeom>
          <a:noFill/>
          <a:ln>
            <a:noFill/>
          </a:ln>
        </p:spPr>
        <p:txBody>
          <a:bodyPr anchor="b">
            <a:normAutofit fontScale="62500" lnSpcReduction="10000"/>
          </a:bodyPr>
          <a:lstStyle/>
          <a:p>
            <a:pPr>
              <a:lnSpc>
                <a:spcPct val="90000"/>
              </a:lnSpc>
            </a:pPr>
            <a:br/>
            <a:br/>
            <a:br/>
            <a:br/>
            <a:br/>
            <a:br/>
            <a:br/>
            <a:br/>
            <a:br/>
            <a:br/>
            <a:br/>
            <a:br/>
            <a:r>
              <a:rPr lang="en-US" sz="4000" b="1" strike="noStrike" spc="-1">
                <a:solidFill>
                  <a:srgbClr val="006699"/>
                </a:solidFill>
                <a:latin typeface="Calibri Light"/>
              </a:rPr>
              <a:t>August 2017 – July 2020</a:t>
            </a:r>
            <a:br/>
            <a:r>
              <a:rPr lang="en-US" sz="4900" b="1" u="sng" strike="noStrike" spc="-1">
                <a:solidFill>
                  <a:srgbClr val="044A91"/>
                </a:solidFill>
                <a:uFillTx/>
                <a:latin typeface="Calibri Light"/>
                <a:hlinkClick r:id="rId4"/>
              </a:rPr>
              <a:t>http://spade.glasgow.ac.uk</a:t>
            </a:r>
            <a:r>
              <a:rPr lang="en-US" sz="5300" b="0" u="sng" strike="noStrike" spc="-1">
                <a:solidFill>
                  <a:srgbClr val="044A91"/>
                </a:solidFill>
                <a:uFillTx/>
                <a:latin typeface="Calibri Light"/>
                <a:hlinkClick r:id="rId4"/>
              </a:rPr>
              <a:t>/</a:t>
            </a:r>
            <a:br/>
            <a:br/>
            <a:br/>
            <a:endParaRPr lang="en-US" sz="5300" b="0" strike="noStrike" spc="-1">
              <a:solidFill>
                <a:srgbClr val="000000"/>
              </a:solidFill>
              <a:latin typeface="Calibri"/>
            </a:endParaRPr>
          </a:p>
        </p:txBody>
      </p:sp>
      <p:pic>
        <p:nvPicPr>
          <p:cNvPr id="173" name="Picture 6"/>
          <p:cNvPicPr/>
          <p:nvPr/>
        </p:nvPicPr>
        <p:blipFill>
          <a:blip r:embed="rId5"/>
          <a:stretch/>
        </p:blipFill>
        <p:spPr>
          <a:xfrm>
            <a:off x="0" y="4973760"/>
            <a:ext cx="7723800" cy="888120"/>
          </a:xfrm>
          <a:prstGeom prst="rect">
            <a:avLst/>
          </a:prstGeom>
          <a:ln>
            <a:noFill/>
          </a:ln>
        </p:spPr>
      </p:pic>
      <p:pic>
        <p:nvPicPr>
          <p:cNvPr id="174" name="Picture 2"/>
          <p:cNvPicPr/>
          <p:nvPr/>
        </p:nvPicPr>
        <p:blipFill>
          <a:blip r:embed="rId6"/>
          <a:stretch/>
        </p:blipFill>
        <p:spPr>
          <a:xfrm>
            <a:off x="2743200" y="3812040"/>
            <a:ext cx="4028760" cy="1161720"/>
          </a:xfrm>
          <a:prstGeom prst="rect">
            <a:avLst/>
          </a:prstGeom>
          <a:ln w="9360">
            <a:noFill/>
          </a:ln>
        </p:spPr>
      </p:pic>
      <p:pic>
        <p:nvPicPr>
          <p:cNvPr id="175" name="Picture 2"/>
          <p:cNvPicPr/>
          <p:nvPr/>
        </p:nvPicPr>
        <p:blipFill>
          <a:blip r:embed="rId7"/>
          <a:stretch/>
        </p:blipFill>
        <p:spPr>
          <a:xfrm>
            <a:off x="0" y="0"/>
            <a:ext cx="3256560" cy="1472040"/>
          </a:xfrm>
          <a:prstGeom prst="rect">
            <a:avLst/>
          </a:prstGeom>
          <a:ln w="9360">
            <a:noFill/>
          </a:ln>
        </p:spPr>
      </p:pic>
      <p:pic>
        <p:nvPicPr>
          <p:cNvPr id="176" name="Picture 175"/>
          <p:cNvPicPr/>
          <p:nvPr/>
        </p:nvPicPr>
        <p:blipFill>
          <a:blip r:embed="rId8"/>
          <a:stretch/>
        </p:blipFill>
        <p:spPr>
          <a:xfrm>
            <a:off x="360" y="5837040"/>
            <a:ext cx="9143640" cy="186624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0" y="0"/>
            <a:ext cx="788652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Research: 7 Case Studies</a:t>
            </a:r>
            <a:endParaRPr lang="en-US" sz="4400" b="0" strike="noStrike" spc="-1">
              <a:solidFill>
                <a:srgbClr val="000000"/>
              </a:solidFill>
              <a:latin typeface="Calibri"/>
            </a:endParaRPr>
          </a:p>
        </p:txBody>
      </p:sp>
      <p:grpSp>
        <p:nvGrpSpPr>
          <p:cNvPr id="269" name="Group 2"/>
          <p:cNvGrpSpPr/>
          <p:nvPr/>
        </p:nvGrpSpPr>
        <p:grpSpPr>
          <a:xfrm>
            <a:off x="1318320" y="4025880"/>
            <a:ext cx="7289280" cy="2016360"/>
            <a:chOff x="1318320" y="4025880"/>
            <a:chExt cx="7289280" cy="2016360"/>
          </a:xfrm>
        </p:grpSpPr>
        <p:sp>
          <p:nvSpPr>
            <p:cNvPr id="270" name="CustomShape 3"/>
            <p:cNvSpPr/>
            <p:nvPr/>
          </p:nvSpPr>
          <p:spPr>
            <a:xfrm>
              <a:off x="1318320" y="4025880"/>
              <a:ext cx="7289280" cy="2016360"/>
            </a:xfrm>
            <a:prstGeom prst="roundRect">
              <a:avLst>
                <a:gd name="adj" fmla="val 16667"/>
              </a:avLst>
            </a:prstGeom>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p:style>
        </p:sp>
        <p:sp>
          <p:nvSpPr>
            <p:cNvPr id="271" name="CustomShape 4"/>
            <p:cNvSpPr/>
            <p:nvPr/>
          </p:nvSpPr>
          <p:spPr>
            <a:xfrm>
              <a:off x="4074840" y="5387400"/>
              <a:ext cx="1048320"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000" b="1" strike="noStrike" spc="-1">
                  <a:solidFill>
                    <a:srgbClr val="FFFFFF"/>
                  </a:solidFill>
                  <a:latin typeface="Calibri"/>
                </a:rPr>
                <a:t>Stops</a:t>
              </a:r>
              <a:endParaRPr lang="en-US" sz="3000" b="0" strike="noStrike" spc="-1">
                <a:latin typeface="Arial"/>
              </a:endParaRPr>
            </a:p>
          </p:txBody>
        </p:sp>
        <p:sp>
          <p:nvSpPr>
            <p:cNvPr id="272" name="CustomShape 5"/>
            <p:cNvSpPr/>
            <p:nvPr/>
          </p:nvSpPr>
          <p:spPr>
            <a:xfrm>
              <a:off x="1503720" y="4817520"/>
              <a:ext cx="2809800"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000" b="1" strike="noStrike" spc="-1">
                  <a:solidFill>
                    <a:srgbClr val="FFFFFF"/>
                  </a:solidFill>
                  <a:latin typeface="Calibri"/>
                </a:rPr>
                <a:t>Vowels: </a:t>
              </a:r>
              <a:r>
                <a:rPr lang="en-US" sz="3000" b="0" strike="noStrike" spc="-1">
                  <a:solidFill>
                    <a:srgbClr val="000000"/>
                  </a:solidFill>
                  <a:latin typeface="Calibri"/>
                </a:rPr>
                <a:t>dynamic</a:t>
              </a:r>
              <a:endParaRPr lang="en-US" sz="3000" b="0" strike="noStrike" spc="-1">
                <a:latin typeface="Arial"/>
              </a:endParaRPr>
            </a:p>
          </p:txBody>
        </p:sp>
        <p:sp>
          <p:nvSpPr>
            <p:cNvPr id="273" name="CustomShape 6"/>
            <p:cNvSpPr/>
            <p:nvPr/>
          </p:nvSpPr>
          <p:spPr>
            <a:xfrm>
              <a:off x="5700960" y="4822200"/>
              <a:ext cx="1179360"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000" b="1" strike="noStrike" spc="-1">
                  <a:solidFill>
                    <a:srgbClr val="FFFFFF"/>
                  </a:solidFill>
                  <a:latin typeface="Calibri"/>
                </a:rPr>
                <a:t>r and l</a:t>
              </a:r>
              <a:endParaRPr lang="en-US" sz="3000" b="0" strike="noStrike" spc="-1">
                <a:latin typeface="Arial"/>
              </a:endParaRPr>
            </a:p>
          </p:txBody>
        </p:sp>
        <p:sp>
          <p:nvSpPr>
            <p:cNvPr id="274" name="CustomShape 7"/>
            <p:cNvSpPr/>
            <p:nvPr/>
          </p:nvSpPr>
          <p:spPr>
            <a:xfrm>
              <a:off x="2871720" y="4126680"/>
              <a:ext cx="4085640"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000" b="1" strike="noStrike" spc="-1">
                  <a:solidFill>
                    <a:srgbClr val="FFFFFF"/>
                  </a:solidFill>
                  <a:latin typeface="Calibri"/>
                </a:rPr>
                <a:t>Vowels: </a:t>
              </a:r>
              <a:r>
                <a:rPr lang="en-US" sz="3000" b="0" strike="noStrike" spc="-1">
                  <a:solidFill>
                    <a:srgbClr val="000000"/>
                  </a:solidFill>
                  <a:latin typeface="Calibri"/>
                </a:rPr>
                <a:t>Scottish patterns</a:t>
              </a:r>
              <a:endParaRPr lang="en-US" sz="3000" b="0" strike="noStrike" spc="-1">
                <a:latin typeface="Arial"/>
              </a:endParaRPr>
            </a:p>
          </p:txBody>
        </p:sp>
      </p:grpSp>
      <p:grpSp>
        <p:nvGrpSpPr>
          <p:cNvPr id="275" name="Group 8"/>
          <p:cNvGrpSpPr/>
          <p:nvPr/>
        </p:nvGrpSpPr>
        <p:grpSpPr>
          <a:xfrm>
            <a:off x="1330200" y="1567440"/>
            <a:ext cx="7196040" cy="2303280"/>
            <a:chOff x="1330200" y="1567440"/>
            <a:chExt cx="7196040" cy="2303280"/>
          </a:xfrm>
        </p:grpSpPr>
        <p:sp>
          <p:nvSpPr>
            <p:cNvPr id="276" name="CustomShape 9"/>
            <p:cNvSpPr/>
            <p:nvPr/>
          </p:nvSpPr>
          <p:spPr>
            <a:xfrm>
              <a:off x="1330200" y="1567440"/>
              <a:ext cx="7196040" cy="2303280"/>
            </a:xfrm>
            <a:prstGeom prst="roundRect">
              <a:avLst>
                <a:gd name="adj" fmla="val 16667"/>
              </a:avLst>
            </a:prstGeom>
            <a:solidFill>
              <a:schemeClr val="accent1"/>
            </a:solidFill>
            <a:ln/>
          </p:spPr>
          <p:style>
            <a:lnRef idx="2">
              <a:schemeClr val="accent1">
                <a:shade val="50000"/>
              </a:schemeClr>
            </a:lnRef>
            <a:fillRef idx="1">
              <a:schemeClr val="accent1"/>
            </a:fillRef>
            <a:effectRef idx="0">
              <a:schemeClr val="accent1"/>
            </a:effectRef>
            <a:fontRef idx="minor"/>
          </p:style>
        </p:sp>
        <p:sp>
          <p:nvSpPr>
            <p:cNvPr id="277" name="CustomShape 10"/>
            <p:cNvSpPr/>
            <p:nvPr/>
          </p:nvSpPr>
          <p:spPr>
            <a:xfrm>
              <a:off x="2276280" y="1672920"/>
              <a:ext cx="1517760"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000" b="1" strike="noStrike" spc="-1">
                  <a:solidFill>
                    <a:srgbClr val="FFFFFF"/>
                  </a:solidFill>
                  <a:latin typeface="Calibri"/>
                </a:rPr>
                <a:t>Sibilants</a:t>
              </a:r>
              <a:endParaRPr lang="en-US" sz="3000" b="0" strike="noStrike" spc="-1">
                <a:latin typeface="Arial"/>
              </a:endParaRPr>
            </a:p>
          </p:txBody>
        </p:sp>
        <p:sp>
          <p:nvSpPr>
            <p:cNvPr id="278" name="CustomShape 11"/>
            <p:cNvSpPr/>
            <p:nvPr/>
          </p:nvSpPr>
          <p:spPr>
            <a:xfrm>
              <a:off x="5261040" y="1673640"/>
              <a:ext cx="2905920" cy="5472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000" b="1" strike="noStrike" spc="-1">
                  <a:solidFill>
                    <a:srgbClr val="FFFFFF"/>
                  </a:solidFill>
                  <a:latin typeface="Calibri"/>
                </a:rPr>
                <a:t>Vowels:</a:t>
              </a:r>
              <a:r>
                <a:rPr lang="en-US" sz="3000" b="0" strike="noStrike" spc="-1">
                  <a:solidFill>
                    <a:srgbClr val="FFFFFF"/>
                  </a:solidFill>
                  <a:latin typeface="Calibri"/>
                </a:rPr>
                <a:t> </a:t>
              </a:r>
              <a:r>
                <a:rPr lang="en-US" sz="3000" b="0" strike="noStrike" spc="-1">
                  <a:solidFill>
                    <a:srgbClr val="000000"/>
                  </a:solidFill>
                  <a:latin typeface="Calibri"/>
                </a:rPr>
                <a:t>formants</a:t>
              </a:r>
              <a:endParaRPr lang="en-US" sz="3000" b="0" strike="noStrike" spc="-1">
                <a:latin typeface="Arial"/>
              </a:endParaRPr>
            </a:p>
          </p:txBody>
        </p:sp>
        <p:sp>
          <p:nvSpPr>
            <p:cNvPr id="279" name="CustomShape 12"/>
            <p:cNvSpPr/>
            <p:nvPr/>
          </p:nvSpPr>
          <p:spPr>
            <a:xfrm>
              <a:off x="2889000" y="2908080"/>
              <a:ext cx="3951000" cy="54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000" b="1" strike="noStrike" spc="-1">
                  <a:solidFill>
                    <a:srgbClr val="FFFFFF"/>
                  </a:solidFill>
                  <a:latin typeface="Calibri"/>
                </a:rPr>
                <a:t>Vowels:</a:t>
              </a:r>
              <a:r>
                <a:rPr lang="en-US" sz="3000" b="0" strike="noStrike" spc="-1">
                  <a:solidFill>
                    <a:srgbClr val="FFFFFF"/>
                  </a:solidFill>
                  <a:latin typeface="Calibri"/>
                </a:rPr>
                <a:t> </a:t>
              </a:r>
              <a:r>
                <a:rPr lang="en-US" sz="3000" b="0" strike="noStrike" spc="-1">
                  <a:solidFill>
                    <a:srgbClr val="000000"/>
                  </a:solidFill>
                  <a:latin typeface="Calibri"/>
                </a:rPr>
                <a:t>voicing effect</a:t>
              </a:r>
              <a:endParaRPr lang="en-US" sz="3000" b="0" strike="noStrike" spc="-1">
                <a:latin typeface="Arial"/>
              </a:endParaRPr>
            </a:p>
          </p:txBody>
        </p:sp>
        <p:sp>
          <p:nvSpPr>
            <p:cNvPr id="280" name="CustomShape 13"/>
            <p:cNvSpPr/>
            <p:nvPr/>
          </p:nvSpPr>
          <p:spPr>
            <a:xfrm>
              <a:off x="2036880" y="2137320"/>
              <a:ext cx="226152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Stuart-Smith et al. </a:t>
              </a:r>
              <a:r>
                <a:rPr lang="en-US" sz="2000" b="0" i="1" strike="noStrike" spc="-1">
                  <a:solidFill>
                    <a:srgbClr val="000000"/>
                  </a:solidFill>
                  <a:latin typeface="Calibri"/>
                </a:rPr>
                <a:t>Proc. ICPhS 2019</a:t>
              </a:r>
              <a:endParaRPr lang="en-US" sz="2000" b="0" strike="noStrike" spc="-1">
                <a:latin typeface="Arial"/>
              </a:endParaRPr>
            </a:p>
          </p:txBody>
        </p:sp>
        <p:sp>
          <p:nvSpPr>
            <p:cNvPr id="281" name="CustomShape 14"/>
            <p:cNvSpPr/>
            <p:nvPr/>
          </p:nvSpPr>
          <p:spPr>
            <a:xfrm>
              <a:off x="5260680" y="2149560"/>
              <a:ext cx="324144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Mielke et al. </a:t>
              </a:r>
              <a:r>
                <a:rPr lang="en-US" sz="2000" b="0" i="1" strike="noStrike" spc="-1">
                  <a:solidFill>
                    <a:srgbClr val="000000"/>
                  </a:solidFill>
                  <a:latin typeface="Calibri"/>
                </a:rPr>
                <a:t>Proc. ICPhS 2019</a:t>
              </a:r>
              <a:endParaRPr lang="en-US" sz="2000" b="0" strike="noStrike" spc="-1">
                <a:latin typeface="Arial"/>
              </a:endParaRPr>
            </a:p>
          </p:txBody>
        </p:sp>
        <p:sp>
          <p:nvSpPr>
            <p:cNvPr id="282" name="CustomShape 15"/>
            <p:cNvSpPr/>
            <p:nvPr/>
          </p:nvSpPr>
          <p:spPr>
            <a:xfrm>
              <a:off x="2814480" y="3420360"/>
              <a:ext cx="382356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Tanner et al. </a:t>
              </a:r>
              <a:r>
                <a:rPr lang="en-US" sz="2000" b="0" i="1" strike="noStrike" spc="-1">
                  <a:solidFill>
                    <a:srgbClr val="000000"/>
                  </a:solidFill>
                  <a:latin typeface="Calibri"/>
                </a:rPr>
                <a:t>Toronto WP Ling 2019</a:t>
              </a:r>
              <a:endParaRPr lang="en-US" sz="2000" b="0" strike="noStrike" spc="-1">
                <a:latin typeface="Arial"/>
              </a:endParaRPr>
            </a:p>
          </p:txBody>
        </p:sp>
      </p:grpSp>
      <p:sp>
        <p:nvSpPr>
          <p:cNvPr id="283" name="CustomShape 16"/>
          <p:cNvSpPr/>
          <p:nvPr/>
        </p:nvSpPr>
        <p:spPr>
          <a:xfrm>
            <a:off x="1531800" y="6082200"/>
            <a:ext cx="782532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0" u="sng" strike="noStrike" spc="-1">
                <a:solidFill>
                  <a:srgbClr val="0563C1"/>
                </a:solidFill>
                <a:uFillTx/>
                <a:latin typeface="Calibri"/>
                <a:hlinkClick r:id="rId3"/>
              </a:rPr>
              <a:t>https://spade.glasgow.ac.uk/news-outputs/</a:t>
            </a:r>
            <a:endParaRPr lang="en-US" sz="280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 name="Picture 2" descr="Image result for ball of string"/>
          <p:cNvPicPr/>
          <p:nvPr/>
        </p:nvPicPr>
        <p:blipFill>
          <a:blip r:embed="rId3"/>
          <a:stretch/>
        </p:blipFill>
        <p:spPr>
          <a:xfrm>
            <a:off x="3105360" y="2652840"/>
            <a:ext cx="2857320" cy="229500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 name="Picture 2" descr="Image result for ball of string"/>
          <p:cNvPicPr/>
          <p:nvPr/>
        </p:nvPicPr>
        <p:blipFill>
          <a:blip r:embed="rId3"/>
          <a:stretch/>
        </p:blipFill>
        <p:spPr>
          <a:xfrm>
            <a:off x="3105360" y="2652840"/>
            <a:ext cx="2857320" cy="2295000"/>
          </a:xfrm>
          <a:prstGeom prst="rect">
            <a:avLst/>
          </a:prstGeom>
          <a:ln>
            <a:noFill/>
          </a:ln>
        </p:spPr>
      </p:pic>
      <p:sp>
        <p:nvSpPr>
          <p:cNvPr id="286" name="CustomShape 1"/>
          <p:cNvSpPr/>
          <p:nvPr/>
        </p:nvSpPr>
        <p:spPr>
          <a:xfrm>
            <a:off x="6460200" y="5229720"/>
            <a:ext cx="3075480" cy="1537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0" strike="noStrike" spc="-1">
                <a:solidFill>
                  <a:srgbClr val="000000"/>
                </a:solidFill>
                <a:latin typeface="Calibri"/>
              </a:rPr>
              <a:t>Stuart-Smith et al.      </a:t>
            </a:r>
            <a:r>
              <a:rPr lang="en-US" sz="2200" b="0" i="1" strike="noStrike" spc="-1">
                <a:solidFill>
                  <a:srgbClr val="000000"/>
                </a:solidFill>
                <a:latin typeface="Calibri"/>
              </a:rPr>
              <a:t>Proc. ICPhS 2019</a:t>
            </a:r>
            <a:endParaRPr lang="en-US" sz="2200" b="0" strike="noStrike" spc="-1">
              <a:latin typeface="Arial"/>
            </a:endParaRPr>
          </a:p>
          <a:p>
            <a:pPr>
              <a:lnSpc>
                <a:spcPct val="100000"/>
              </a:lnSpc>
            </a:pPr>
            <a:endParaRPr lang="en-US" sz="2200" b="0" strike="noStrike" spc="-1">
              <a:latin typeface="Arial"/>
            </a:endParaRPr>
          </a:p>
          <a:p>
            <a:pPr>
              <a:lnSpc>
                <a:spcPct val="100000"/>
              </a:lnSpc>
            </a:pPr>
            <a:r>
              <a:rPr lang="en-US" sz="2200" b="0" strike="noStrike" spc="-1">
                <a:solidFill>
                  <a:srgbClr val="000000"/>
                </a:solidFill>
                <a:latin typeface="Calibri"/>
              </a:rPr>
              <a:t>Updated analysis</a:t>
            </a:r>
            <a:endParaRPr lang="en-US" sz="2200" b="0" strike="noStrike" spc="-1">
              <a:latin typeface="Arial"/>
            </a:endParaRPr>
          </a:p>
          <a:p>
            <a:pPr>
              <a:lnSpc>
                <a:spcPct val="100000"/>
              </a:lnSpc>
            </a:pPr>
            <a:r>
              <a:rPr lang="en-US" sz="2200" b="0" u="sng" strike="noStrike" spc="-1">
                <a:solidFill>
                  <a:srgbClr val="0563C1"/>
                </a:solidFill>
                <a:uFillTx/>
                <a:latin typeface="Calibri"/>
                <a:hlinkClick r:id="rId4"/>
              </a:rPr>
              <a:t>https://osf.io/bknrg/</a:t>
            </a:r>
            <a:endParaRPr lang="en-US" sz="2200" b="0" strike="noStrike" spc="-1">
              <a:latin typeface="Arial"/>
            </a:endParaRPr>
          </a:p>
        </p:txBody>
      </p:sp>
      <p:sp>
        <p:nvSpPr>
          <p:cNvPr id="287" name="CustomShape 2"/>
          <p:cNvSpPr/>
          <p:nvPr/>
        </p:nvSpPr>
        <p:spPr>
          <a:xfrm>
            <a:off x="558000" y="1009440"/>
            <a:ext cx="764748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600" b="0" strike="noStrike" spc="-1">
                <a:solidFill>
                  <a:srgbClr val="000000"/>
                </a:solidFill>
                <a:latin typeface="Calibri Light"/>
              </a:rPr>
              <a:t>How does S-retraction vary across dialects and speakers?</a:t>
            </a:r>
            <a:endParaRPr lang="en-US" sz="3600" b="0" strike="noStrike" spc="-1">
              <a:latin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11880" y="-288000"/>
            <a:ext cx="7886520" cy="1325160"/>
          </a:xfrm>
          <a:prstGeom prst="rect">
            <a:avLst/>
          </a:prstGeom>
          <a:noFill/>
          <a:ln>
            <a:noFill/>
          </a:ln>
        </p:spPr>
        <p:txBody>
          <a:bodyPr anchor="ctr">
            <a:normAutofit/>
          </a:bodyPr>
          <a:lstStyle/>
          <a:p>
            <a:pPr>
              <a:lnSpc>
                <a:spcPct val="90000"/>
              </a:lnSpc>
            </a:pPr>
            <a:r>
              <a:rPr lang="en-US" sz="3600" b="0" strike="noStrike" spc="-1">
                <a:solidFill>
                  <a:srgbClr val="000000"/>
                </a:solidFill>
                <a:latin typeface="Calibri Light"/>
              </a:rPr>
              <a:t>S-retraction differs by dialect</a:t>
            </a:r>
            <a:endParaRPr lang="en-US" sz="3600" b="0" strike="noStrike" spc="-1">
              <a:solidFill>
                <a:srgbClr val="000000"/>
              </a:solidFill>
              <a:latin typeface="Calibri"/>
            </a:endParaRPr>
          </a:p>
        </p:txBody>
      </p:sp>
      <p:pic>
        <p:nvPicPr>
          <p:cNvPr id="289" name="Picture 6"/>
          <p:cNvPicPr/>
          <p:nvPr/>
        </p:nvPicPr>
        <p:blipFill>
          <a:blip r:embed="rId3"/>
          <a:srcRect r="-375" b="8072"/>
          <a:stretch/>
        </p:blipFill>
        <p:spPr>
          <a:xfrm>
            <a:off x="720360" y="1096200"/>
            <a:ext cx="7411680" cy="5091120"/>
          </a:xfrm>
          <a:prstGeom prst="rect">
            <a:avLst/>
          </a:prstGeom>
          <a:ln>
            <a:noFill/>
          </a:ln>
        </p:spPr>
      </p:pic>
      <p:sp>
        <p:nvSpPr>
          <p:cNvPr id="290" name="CustomShape 2"/>
          <p:cNvSpPr/>
          <p:nvPr/>
        </p:nvSpPr>
        <p:spPr>
          <a:xfrm>
            <a:off x="8066160" y="883080"/>
            <a:ext cx="10774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more like ‘s’</a:t>
            </a:r>
            <a:endParaRPr lang="en-US" sz="2400" b="0" strike="noStrike" spc="-1">
              <a:latin typeface="Arial"/>
            </a:endParaRPr>
          </a:p>
        </p:txBody>
      </p:sp>
      <p:sp>
        <p:nvSpPr>
          <p:cNvPr id="291" name="CustomShape 3"/>
          <p:cNvSpPr/>
          <p:nvPr/>
        </p:nvSpPr>
        <p:spPr>
          <a:xfrm rot="16200000" flipV="1">
            <a:off x="6894000" y="3152880"/>
            <a:ext cx="3063600" cy="11520"/>
          </a:xfrm>
          <a:custGeom>
            <a:avLst/>
            <a:gdLst/>
            <a:ahLst/>
            <a:cxnLst/>
            <a:rect l="l" t="t" r="r" b="b"/>
            <a:pathLst>
              <a:path w="21600" h="21600">
                <a:moveTo>
                  <a:pt x="0" y="0"/>
                </a:moveTo>
                <a:lnTo>
                  <a:pt x="21600" y="21600"/>
                </a:lnTo>
              </a:path>
            </a:pathLst>
          </a:custGeom>
          <a:noFill/>
          <a:ln w="3816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292" name="CustomShape 4"/>
          <p:cNvSpPr/>
          <p:nvPr/>
        </p:nvSpPr>
        <p:spPr>
          <a:xfrm>
            <a:off x="8066160" y="4740480"/>
            <a:ext cx="126756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more like ‘sh’</a:t>
            </a:r>
            <a:endParaRPr lang="en-US" sz="2400" b="0" strike="noStrike" spc="-1">
              <a:latin typeface="Arial"/>
            </a:endParaRPr>
          </a:p>
        </p:txBody>
      </p:sp>
      <p:sp>
        <p:nvSpPr>
          <p:cNvPr id="293" name="CustomShape 5"/>
          <p:cNvSpPr/>
          <p:nvPr/>
        </p:nvSpPr>
        <p:spPr>
          <a:xfrm>
            <a:off x="1888560" y="702720"/>
            <a:ext cx="52992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500" b="0" strike="noStrike" spc="-1">
                <a:solidFill>
                  <a:srgbClr val="FF0000"/>
                </a:solidFill>
                <a:latin typeface="Calibri"/>
              </a:rPr>
              <a:t>US</a:t>
            </a:r>
            <a:endParaRPr lang="en-US" sz="2500" b="0" strike="noStrike" spc="-1">
              <a:latin typeface="Arial"/>
            </a:endParaRPr>
          </a:p>
        </p:txBody>
      </p:sp>
      <p:sp>
        <p:nvSpPr>
          <p:cNvPr id="294" name="CustomShape 6"/>
          <p:cNvSpPr/>
          <p:nvPr/>
        </p:nvSpPr>
        <p:spPr>
          <a:xfrm>
            <a:off x="2810520" y="694440"/>
            <a:ext cx="129060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500" b="0" strike="noStrike" spc="-1">
                <a:solidFill>
                  <a:srgbClr val="0432FF"/>
                </a:solidFill>
                <a:latin typeface="Calibri"/>
              </a:rPr>
              <a:t>Scotland</a:t>
            </a:r>
            <a:endParaRPr lang="en-US" sz="2500" b="0" strike="noStrike" spc="-1">
              <a:latin typeface="Arial"/>
            </a:endParaRPr>
          </a:p>
        </p:txBody>
      </p:sp>
      <p:sp>
        <p:nvSpPr>
          <p:cNvPr id="295" name="CustomShape 7"/>
          <p:cNvSpPr/>
          <p:nvPr/>
        </p:nvSpPr>
        <p:spPr>
          <a:xfrm>
            <a:off x="4132440" y="690840"/>
            <a:ext cx="113976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500" b="0" strike="noStrike" spc="-1">
                <a:solidFill>
                  <a:srgbClr val="00B050"/>
                </a:solidFill>
                <a:latin typeface="Calibri"/>
              </a:rPr>
              <a:t>Canada</a:t>
            </a:r>
            <a:endParaRPr lang="en-US" sz="2500" b="0" strike="noStrike" spc="-1">
              <a:latin typeface="Arial"/>
            </a:endParaRPr>
          </a:p>
        </p:txBody>
      </p:sp>
      <p:sp>
        <p:nvSpPr>
          <p:cNvPr id="296" name="CustomShape 8"/>
          <p:cNvSpPr/>
          <p:nvPr/>
        </p:nvSpPr>
        <p:spPr>
          <a:xfrm>
            <a:off x="190080" y="5973120"/>
            <a:ext cx="167400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420 speakers</a:t>
            </a:r>
            <a:endParaRPr lang="en-US" sz="2000" b="0" strike="noStrike" spc="-1">
              <a:latin typeface="Arial"/>
            </a:endParaRPr>
          </a:p>
          <a:p>
            <a:pPr>
              <a:lnSpc>
                <a:spcPct val="100000"/>
              </a:lnSpc>
            </a:pPr>
            <a:r>
              <a:rPr lang="en-US" sz="2000" b="0" strike="noStrike" spc="-1">
                <a:solidFill>
                  <a:srgbClr val="000000"/>
                </a:solidFill>
                <a:latin typeface="Calibri"/>
              </a:rPr>
              <a:t>~ 77k tokens</a:t>
            </a:r>
            <a:endParaRPr lang="en-US" sz="20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11880" y="-288000"/>
            <a:ext cx="7886520" cy="1325160"/>
          </a:xfrm>
          <a:prstGeom prst="rect">
            <a:avLst/>
          </a:prstGeom>
          <a:noFill/>
          <a:ln>
            <a:noFill/>
          </a:ln>
        </p:spPr>
        <p:txBody>
          <a:bodyPr anchor="ctr">
            <a:normAutofit/>
          </a:bodyPr>
          <a:lstStyle/>
          <a:p>
            <a:pPr>
              <a:lnSpc>
                <a:spcPct val="90000"/>
              </a:lnSpc>
            </a:pPr>
            <a:r>
              <a:rPr lang="en-US" sz="3600" b="0" strike="noStrike" spc="-1">
                <a:solidFill>
                  <a:srgbClr val="000000"/>
                </a:solidFill>
                <a:latin typeface="Calibri Light"/>
              </a:rPr>
              <a:t>S-retraction differs by dialect</a:t>
            </a:r>
            <a:endParaRPr lang="en-US" sz="3600" b="0" strike="noStrike" spc="-1">
              <a:solidFill>
                <a:srgbClr val="000000"/>
              </a:solidFill>
              <a:latin typeface="Calibri"/>
            </a:endParaRPr>
          </a:p>
        </p:txBody>
      </p:sp>
      <p:pic>
        <p:nvPicPr>
          <p:cNvPr id="298" name="Picture 6"/>
          <p:cNvPicPr/>
          <p:nvPr/>
        </p:nvPicPr>
        <p:blipFill>
          <a:blip r:embed="rId3"/>
          <a:srcRect r="-375" b="8072"/>
          <a:stretch/>
        </p:blipFill>
        <p:spPr>
          <a:xfrm>
            <a:off x="720360" y="1096200"/>
            <a:ext cx="7411680" cy="5091120"/>
          </a:xfrm>
          <a:prstGeom prst="rect">
            <a:avLst/>
          </a:prstGeom>
          <a:ln>
            <a:noFill/>
          </a:ln>
        </p:spPr>
      </p:pic>
      <p:sp>
        <p:nvSpPr>
          <p:cNvPr id="299" name="CustomShape 2"/>
          <p:cNvSpPr/>
          <p:nvPr/>
        </p:nvSpPr>
        <p:spPr>
          <a:xfrm>
            <a:off x="487080" y="6098760"/>
            <a:ext cx="6283440" cy="623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500" b="0" strike="noStrike" spc="-1">
                <a:solidFill>
                  <a:srgbClr val="000000"/>
                </a:solidFill>
                <a:latin typeface="Calibri"/>
              </a:rPr>
              <a:t>… on a continuum (no dichotomy)</a:t>
            </a:r>
            <a:endParaRPr lang="en-US" sz="3500" b="0" strike="noStrike" spc="-1">
              <a:latin typeface="Arial"/>
            </a:endParaRPr>
          </a:p>
        </p:txBody>
      </p:sp>
      <p:sp>
        <p:nvSpPr>
          <p:cNvPr id="300" name="CustomShape 3"/>
          <p:cNvSpPr/>
          <p:nvPr/>
        </p:nvSpPr>
        <p:spPr>
          <a:xfrm>
            <a:off x="8066160" y="883080"/>
            <a:ext cx="10774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more like ‘s’</a:t>
            </a:r>
            <a:endParaRPr lang="en-US" sz="2400" b="0" strike="noStrike" spc="-1">
              <a:latin typeface="Arial"/>
            </a:endParaRPr>
          </a:p>
        </p:txBody>
      </p:sp>
      <p:sp>
        <p:nvSpPr>
          <p:cNvPr id="301" name="CustomShape 4"/>
          <p:cNvSpPr/>
          <p:nvPr/>
        </p:nvSpPr>
        <p:spPr>
          <a:xfrm rot="16200000" flipV="1">
            <a:off x="6894000" y="3152880"/>
            <a:ext cx="3063600" cy="11520"/>
          </a:xfrm>
          <a:custGeom>
            <a:avLst/>
            <a:gdLst/>
            <a:ahLst/>
            <a:cxnLst/>
            <a:rect l="l" t="t" r="r" b="b"/>
            <a:pathLst>
              <a:path w="21600" h="21600">
                <a:moveTo>
                  <a:pt x="0" y="0"/>
                </a:moveTo>
                <a:lnTo>
                  <a:pt x="21600" y="21600"/>
                </a:lnTo>
              </a:path>
            </a:pathLst>
          </a:custGeom>
          <a:noFill/>
          <a:ln w="38160">
            <a:solidFill>
              <a:schemeClr val="accent5">
                <a:lumMod val="75000"/>
              </a:schemeClr>
            </a:solidFill>
            <a:headEnd type="triangle" w="med" len="med"/>
            <a:tailEnd type="triangle" w="med" len="med"/>
          </a:ln>
        </p:spPr>
        <p:style>
          <a:lnRef idx="1">
            <a:schemeClr val="accent1"/>
          </a:lnRef>
          <a:fillRef idx="0">
            <a:schemeClr val="accent1"/>
          </a:fillRef>
          <a:effectRef idx="0">
            <a:schemeClr val="accent1"/>
          </a:effectRef>
          <a:fontRef idx="minor"/>
        </p:style>
      </p:sp>
      <p:sp>
        <p:nvSpPr>
          <p:cNvPr id="302" name="CustomShape 5"/>
          <p:cNvSpPr/>
          <p:nvPr/>
        </p:nvSpPr>
        <p:spPr>
          <a:xfrm>
            <a:off x="8066160" y="4740480"/>
            <a:ext cx="126756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more like ‘sh’</a:t>
            </a:r>
            <a:endParaRPr lang="en-US" sz="2400" b="0" strike="noStrike" spc="-1">
              <a:latin typeface="Arial"/>
            </a:endParaRPr>
          </a:p>
        </p:txBody>
      </p:sp>
      <p:sp>
        <p:nvSpPr>
          <p:cNvPr id="303" name="CustomShape 6"/>
          <p:cNvSpPr/>
          <p:nvPr/>
        </p:nvSpPr>
        <p:spPr>
          <a:xfrm>
            <a:off x="1888560" y="702720"/>
            <a:ext cx="52992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500" b="0" strike="noStrike" spc="-1">
                <a:solidFill>
                  <a:srgbClr val="FF0000"/>
                </a:solidFill>
                <a:latin typeface="Calibri"/>
              </a:rPr>
              <a:t>US</a:t>
            </a:r>
            <a:endParaRPr lang="en-US" sz="2500" b="0" strike="noStrike" spc="-1">
              <a:latin typeface="Arial"/>
            </a:endParaRPr>
          </a:p>
        </p:txBody>
      </p:sp>
      <p:sp>
        <p:nvSpPr>
          <p:cNvPr id="304" name="CustomShape 7"/>
          <p:cNvSpPr/>
          <p:nvPr/>
        </p:nvSpPr>
        <p:spPr>
          <a:xfrm>
            <a:off x="2810520" y="694440"/>
            <a:ext cx="129060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500" b="0" strike="noStrike" spc="-1">
                <a:solidFill>
                  <a:srgbClr val="0432FF"/>
                </a:solidFill>
                <a:latin typeface="Calibri"/>
              </a:rPr>
              <a:t>Scotland</a:t>
            </a:r>
            <a:endParaRPr lang="en-US" sz="2500" b="0" strike="noStrike" spc="-1">
              <a:latin typeface="Arial"/>
            </a:endParaRPr>
          </a:p>
        </p:txBody>
      </p:sp>
      <p:sp>
        <p:nvSpPr>
          <p:cNvPr id="305" name="CustomShape 8"/>
          <p:cNvSpPr/>
          <p:nvPr/>
        </p:nvSpPr>
        <p:spPr>
          <a:xfrm>
            <a:off x="4132440" y="690840"/>
            <a:ext cx="1139760" cy="4712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500" b="0" strike="noStrike" spc="-1">
                <a:solidFill>
                  <a:srgbClr val="548235"/>
                </a:solidFill>
                <a:latin typeface="Calibri"/>
              </a:rPr>
              <a:t>Canada</a:t>
            </a:r>
            <a:endParaRPr lang="en-US" sz="2500" b="0" strike="noStrike" spc="-1">
              <a:latin typeface="Arial"/>
            </a:endParaRPr>
          </a:p>
        </p:txBody>
      </p:sp>
      <p:sp>
        <p:nvSpPr>
          <p:cNvPr id="306" name="CustomShape 9"/>
          <p:cNvSpPr/>
          <p:nvPr/>
        </p:nvSpPr>
        <p:spPr>
          <a:xfrm>
            <a:off x="95040" y="5236920"/>
            <a:ext cx="1674000" cy="70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420 speakers</a:t>
            </a:r>
            <a:endParaRPr lang="en-US" sz="2000" b="0" strike="noStrike" spc="-1">
              <a:latin typeface="Arial"/>
            </a:endParaRPr>
          </a:p>
          <a:p>
            <a:pPr>
              <a:lnSpc>
                <a:spcPct val="100000"/>
              </a:lnSpc>
            </a:pPr>
            <a:r>
              <a:rPr lang="en-US" sz="2000" b="0" strike="noStrike" spc="-1">
                <a:solidFill>
                  <a:srgbClr val="000000"/>
                </a:solidFill>
                <a:latin typeface="Calibri"/>
              </a:rPr>
              <a:t>~ 77k tokens</a:t>
            </a:r>
            <a:endParaRPr lang="en-US" sz="20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Content Placeholder 4"/>
          <p:cNvPicPr/>
          <p:nvPr/>
        </p:nvPicPr>
        <p:blipFill>
          <a:blip r:embed="rId3"/>
          <a:stretch/>
        </p:blipFill>
        <p:spPr>
          <a:xfrm>
            <a:off x="384840" y="906480"/>
            <a:ext cx="7929360" cy="5286240"/>
          </a:xfrm>
          <a:prstGeom prst="rect">
            <a:avLst/>
          </a:prstGeom>
          <a:ln>
            <a:noFill/>
          </a:ln>
        </p:spPr>
      </p:pic>
      <p:sp>
        <p:nvSpPr>
          <p:cNvPr id="308" name="CustomShape 1"/>
          <p:cNvSpPr/>
          <p:nvPr/>
        </p:nvSpPr>
        <p:spPr>
          <a:xfrm>
            <a:off x="-619560" y="180000"/>
            <a:ext cx="8441280" cy="6390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600" b="0" strike="noStrike" spc="-1">
                <a:solidFill>
                  <a:srgbClr val="000000"/>
                </a:solidFill>
                <a:latin typeface="Calibri Light"/>
              </a:rPr>
              <a:t>S-retraction differs more by speaker</a:t>
            </a:r>
            <a:endParaRPr lang="en-US" sz="3600" b="0" strike="noStrike" spc="-1">
              <a:latin typeface="Arial"/>
            </a:endParaRPr>
          </a:p>
        </p:txBody>
      </p:sp>
      <p:sp>
        <p:nvSpPr>
          <p:cNvPr id="309" name="CustomShape 2"/>
          <p:cNvSpPr/>
          <p:nvPr/>
        </p:nvSpPr>
        <p:spPr>
          <a:xfrm>
            <a:off x="0" y="5973120"/>
            <a:ext cx="167400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420 speakers</a:t>
            </a:r>
            <a:endParaRPr lang="en-US" sz="1800" b="0" strike="noStrike" spc="-1">
              <a:latin typeface="Arial"/>
            </a:endParaRPr>
          </a:p>
          <a:p>
            <a:pPr>
              <a:lnSpc>
                <a:spcPct val="100000"/>
              </a:lnSpc>
            </a:pPr>
            <a:r>
              <a:rPr lang="en-US" sz="1800" b="0" strike="noStrike" spc="-1">
                <a:solidFill>
                  <a:srgbClr val="000000"/>
                </a:solidFill>
                <a:latin typeface="Calibri"/>
              </a:rPr>
              <a:t>~ 77k tokens</a:t>
            </a:r>
            <a:endParaRPr lang="en-US" sz="1800" b="0" strike="noStrike" spc="-1">
              <a:latin typeface="Arial"/>
            </a:endParaRPr>
          </a:p>
        </p:txBody>
      </p:sp>
      <p:sp>
        <p:nvSpPr>
          <p:cNvPr id="310" name="CustomShape 3"/>
          <p:cNvSpPr/>
          <p:nvPr/>
        </p:nvSpPr>
        <p:spPr>
          <a:xfrm>
            <a:off x="237960" y="1638360"/>
            <a:ext cx="492120" cy="266652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rot="16200000" vert="vert270" lIns="90000" tIns="45000" rIns="90000" bIns="45000">
            <a:noAutofit/>
          </a:bodyPr>
          <a:lstStyle/>
          <a:p>
            <a:pPr>
              <a:lnSpc>
                <a:spcPct val="100000"/>
              </a:lnSpc>
            </a:pPr>
            <a:r>
              <a:rPr lang="en-US" sz="2000" b="0" strike="noStrike" spc="-1">
                <a:solidFill>
                  <a:srgbClr val="000000"/>
                </a:solidFill>
                <a:latin typeface="Calibri"/>
              </a:rPr>
              <a:t>Density (speakers)</a:t>
            </a:r>
            <a:endParaRPr lang="en-US" sz="2000" b="0" strike="noStrike" spc="-1">
              <a:latin typeface="Arial"/>
            </a:endParaRPr>
          </a:p>
        </p:txBody>
      </p:sp>
      <p:sp>
        <p:nvSpPr>
          <p:cNvPr id="311" name="CustomShape 4"/>
          <p:cNvSpPr/>
          <p:nvPr/>
        </p:nvSpPr>
        <p:spPr>
          <a:xfrm>
            <a:off x="2238480" y="5838840"/>
            <a:ext cx="426672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Retraction ratio for /str/, e.g. </a:t>
            </a:r>
            <a:r>
              <a:rPr lang="en-US" sz="2000" b="0" i="1" strike="noStrike" spc="-1">
                <a:solidFill>
                  <a:srgbClr val="000000"/>
                </a:solidFill>
                <a:latin typeface="Calibri"/>
              </a:rPr>
              <a:t>string</a:t>
            </a:r>
            <a:endParaRPr lang="en-US" sz="2000" b="0" strike="noStrike" spc="-1">
              <a:latin typeface="Arial"/>
            </a:endParaRPr>
          </a:p>
        </p:txBody>
      </p:sp>
      <p:sp>
        <p:nvSpPr>
          <p:cNvPr id="312" name="CustomShape 5"/>
          <p:cNvSpPr/>
          <p:nvPr/>
        </p:nvSpPr>
        <p:spPr>
          <a:xfrm>
            <a:off x="6715080" y="4362480"/>
            <a:ext cx="15044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ct val="100000"/>
              </a:lnSpc>
            </a:pPr>
            <a:r>
              <a:rPr lang="en-US" sz="1800" b="0" strike="noStrike" spc="-1">
                <a:solidFill>
                  <a:srgbClr val="FF0000"/>
                </a:solidFill>
                <a:latin typeface="Calibri"/>
              </a:rPr>
              <a:t>US</a:t>
            </a:r>
            <a:endParaRPr lang="en-US" sz="1800" b="0" strike="noStrike" spc="-1">
              <a:latin typeface="Arial"/>
            </a:endParaRPr>
          </a:p>
          <a:p>
            <a:pPr algn="r">
              <a:lnSpc>
                <a:spcPct val="100000"/>
              </a:lnSpc>
            </a:pPr>
            <a:r>
              <a:rPr lang="en-US" sz="1800" b="0" strike="noStrike" spc="-1">
                <a:solidFill>
                  <a:srgbClr val="548235"/>
                </a:solidFill>
                <a:latin typeface="Calibri"/>
              </a:rPr>
              <a:t>Canada</a:t>
            </a:r>
            <a:endParaRPr lang="en-US" sz="1800" b="0" strike="noStrike" spc="-1">
              <a:latin typeface="Arial"/>
            </a:endParaRPr>
          </a:p>
          <a:p>
            <a:pPr algn="r">
              <a:lnSpc>
                <a:spcPct val="100000"/>
              </a:lnSpc>
            </a:pPr>
            <a:r>
              <a:rPr lang="en-US" sz="1800" b="0" strike="noStrike" spc="-1">
                <a:solidFill>
                  <a:srgbClr val="4472C4"/>
                </a:solidFill>
                <a:latin typeface="Calibri"/>
              </a:rPr>
              <a:t>Scotland</a:t>
            </a:r>
            <a:endParaRPr lang="en-US" sz="18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Picture 5"/>
          <p:cNvPicPr/>
          <p:nvPr/>
        </p:nvPicPr>
        <p:blipFill>
          <a:blip r:embed="rId3"/>
          <a:stretch/>
        </p:blipFill>
        <p:spPr>
          <a:xfrm>
            <a:off x="4788720" y="2391480"/>
            <a:ext cx="2624400" cy="2169720"/>
          </a:xfrm>
          <a:prstGeom prst="rect">
            <a:avLst/>
          </a:prstGeom>
          <a:ln w="9360">
            <a:noFill/>
          </a:ln>
        </p:spPr>
      </p:pic>
      <p:sp>
        <p:nvSpPr>
          <p:cNvPr id="314" name="CustomShape 1"/>
          <p:cNvSpPr/>
          <p:nvPr/>
        </p:nvSpPr>
        <p:spPr>
          <a:xfrm>
            <a:off x="4810680" y="4959000"/>
            <a:ext cx="3609720" cy="13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Tanner et al. </a:t>
            </a:r>
            <a:r>
              <a:rPr lang="en-US" sz="2000" b="0" i="1" strike="noStrike" spc="-1">
                <a:solidFill>
                  <a:srgbClr val="000000"/>
                </a:solidFill>
                <a:latin typeface="Calibri"/>
              </a:rPr>
              <a:t>Toronto WP Ling 2019</a:t>
            </a:r>
            <a:endParaRPr lang="en-US" sz="2000" b="0" strike="noStrike" spc="-1">
              <a:latin typeface="Arial"/>
            </a:endParaRPr>
          </a:p>
          <a:p>
            <a:pPr>
              <a:lnSpc>
                <a:spcPct val="100000"/>
              </a:lnSpc>
            </a:pPr>
            <a:r>
              <a:rPr lang="en-US" sz="2000" b="0" strike="noStrike" spc="-1">
                <a:solidFill>
                  <a:srgbClr val="000000"/>
                </a:solidFill>
                <a:latin typeface="Calibri"/>
              </a:rPr>
              <a:t>under review, </a:t>
            </a:r>
            <a:r>
              <a:rPr lang="en-US" sz="2000" b="0" i="1" strike="noStrike" spc="-1">
                <a:solidFill>
                  <a:srgbClr val="000000"/>
                </a:solidFill>
                <a:latin typeface="Calibri"/>
              </a:rPr>
              <a:t>Frontiers in Computational Sociolinguistics</a:t>
            </a:r>
            <a:endParaRPr lang="en-US" sz="2000" b="0" strike="noStrike" spc="-1">
              <a:latin typeface="Arial"/>
            </a:endParaRPr>
          </a:p>
        </p:txBody>
      </p:sp>
      <p:pic>
        <p:nvPicPr>
          <p:cNvPr id="315" name="Picture 2"/>
          <p:cNvPicPr/>
          <p:nvPr/>
        </p:nvPicPr>
        <p:blipFill>
          <a:blip r:embed="rId4"/>
          <a:stretch/>
        </p:blipFill>
        <p:spPr>
          <a:xfrm>
            <a:off x="1555560" y="2104200"/>
            <a:ext cx="2590920" cy="2446920"/>
          </a:xfrm>
          <a:prstGeom prst="rect">
            <a:avLst/>
          </a:prstGeom>
          <a:ln w="936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6" name="Picture 5"/>
          <p:cNvPicPr/>
          <p:nvPr/>
        </p:nvPicPr>
        <p:blipFill>
          <a:blip r:embed="rId3"/>
          <a:stretch/>
        </p:blipFill>
        <p:spPr>
          <a:xfrm>
            <a:off x="4788720" y="2391480"/>
            <a:ext cx="2624400" cy="2169720"/>
          </a:xfrm>
          <a:prstGeom prst="rect">
            <a:avLst/>
          </a:prstGeom>
          <a:ln w="9360">
            <a:noFill/>
          </a:ln>
        </p:spPr>
      </p:pic>
      <p:pic>
        <p:nvPicPr>
          <p:cNvPr id="317" name="Picture 2"/>
          <p:cNvPicPr/>
          <p:nvPr/>
        </p:nvPicPr>
        <p:blipFill>
          <a:blip r:embed="rId4"/>
          <a:stretch/>
        </p:blipFill>
        <p:spPr>
          <a:xfrm>
            <a:off x="1555560" y="2104200"/>
            <a:ext cx="2590920" cy="2446920"/>
          </a:xfrm>
          <a:prstGeom prst="rect">
            <a:avLst/>
          </a:prstGeom>
          <a:ln w="9360">
            <a:noFill/>
          </a:ln>
        </p:spPr>
      </p:pic>
      <p:sp>
        <p:nvSpPr>
          <p:cNvPr id="318" name="CustomShape 1"/>
          <p:cNvSpPr/>
          <p:nvPr/>
        </p:nvSpPr>
        <p:spPr>
          <a:xfrm>
            <a:off x="515160" y="731880"/>
            <a:ext cx="7647480" cy="106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200" b="0" strike="noStrike" spc="-1">
                <a:solidFill>
                  <a:srgbClr val="000000"/>
                </a:solidFill>
                <a:latin typeface="Calibri Light"/>
              </a:rPr>
              <a:t>How robust is the ‘English’ Voicing Effect?</a:t>
            </a:r>
            <a:endParaRPr lang="en-US" sz="3200" b="0" strike="noStrike" spc="-1">
              <a:latin typeface="Arial"/>
            </a:endParaRPr>
          </a:p>
        </p:txBody>
      </p:sp>
      <p:sp>
        <p:nvSpPr>
          <p:cNvPr id="319" name="CustomShape 2"/>
          <p:cNvSpPr/>
          <p:nvPr/>
        </p:nvSpPr>
        <p:spPr>
          <a:xfrm>
            <a:off x="4810680" y="4959000"/>
            <a:ext cx="3609720" cy="1310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Tanner et al. </a:t>
            </a:r>
            <a:r>
              <a:rPr lang="en-US" sz="2000" b="0" i="1" strike="noStrike" spc="-1">
                <a:solidFill>
                  <a:srgbClr val="000000"/>
                </a:solidFill>
                <a:latin typeface="Calibri"/>
              </a:rPr>
              <a:t>Toronto WP Ling 2019</a:t>
            </a:r>
            <a:endParaRPr lang="en-US" sz="2000" b="0" strike="noStrike" spc="-1">
              <a:latin typeface="Arial"/>
            </a:endParaRPr>
          </a:p>
          <a:p>
            <a:pPr>
              <a:lnSpc>
                <a:spcPct val="100000"/>
              </a:lnSpc>
            </a:pPr>
            <a:r>
              <a:rPr lang="en-US" sz="2000" b="0" strike="noStrike" spc="-1">
                <a:solidFill>
                  <a:srgbClr val="000000"/>
                </a:solidFill>
                <a:latin typeface="Calibri"/>
              </a:rPr>
              <a:t>under review, </a:t>
            </a:r>
            <a:r>
              <a:rPr lang="en-US" sz="2000" b="0" i="1" strike="noStrike" spc="-1">
                <a:solidFill>
                  <a:srgbClr val="000000"/>
                </a:solidFill>
                <a:latin typeface="Calibri"/>
              </a:rPr>
              <a:t>Frontiers in Computational Sociolinguistics</a:t>
            </a:r>
            <a:endParaRPr lang="en-US" sz="20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0" name="Picture 2"/>
          <p:cNvPicPr/>
          <p:nvPr/>
        </p:nvPicPr>
        <p:blipFill>
          <a:blip r:embed="rId3"/>
          <a:stretch/>
        </p:blipFill>
        <p:spPr>
          <a:xfrm>
            <a:off x="380160" y="869760"/>
            <a:ext cx="6994080" cy="5476680"/>
          </a:xfrm>
          <a:prstGeom prst="rect">
            <a:avLst/>
          </a:prstGeom>
          <a:ln w="9360">
            <a:noFill/>
          </a:ln>
        </p:spPr>
      </p:pic>
      <p:sp>
        <p:nvSpPr>
          <p:cNvPr id="321" name="CustomShape 1"/>
          <p:cNvSpPr/>
          <p:nvPr/>
        </p:nvSpPr>
        <p:spPr>
          <a:xfrm>
            <a:off x="7291440" y="902520"/>
            <a:ext cx="18522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i="1" strike="noStrike" spc="-1">
                <a:solidFill>
                  <a:srgbClr val="000000"/>
                </a:solidFill>
                <a:latin typeface="Calibri"/>
              </a:rPr>
              <a:t>bead &gt; beat</a:t>
            </a:r>
            <a:endParaRPr lang="en-US" sz="2400" b="0" strike="noStrike" spc="-1">
              <a:latin typeface="Arial"/>
            </a:endParaRPr>
          </a:p>
        </p:txBody>
      </p:sp>
      <p:sp>
        <p:nvSpPr>
          <p:cNvPr id="322" name="CustomShape 2"/>
          <p:cNvSpPr/>
          <p:nvPr/>
        </p:nvSpPr>
        <p:spPr>
          <a:xfrm rot="16200000" flipV="1">
            <a:off x="6876000" y="2375280"/>
            <a:ext cx="2112480" cy="2232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23" name="CustomShape 3"/>
          <p:cNvSpPr/>
          <p:nvPr/>
        </p:nvSpPr>
        <p:spPr>
          <a:xfrm>
            <a:off x="7147080" y="3299400"/>
            <a:ext cx="18522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i="1" strike="noStrike" spc="-1">
                <a:solidFill>
                  <a:srgbClr val="000000"/>
                </a:solidFill>
                <a:latin typeface="Calibri"/>
              </a:rPr>
              <a:t>bead = beat</a:t>
            </a:r>
            <a:endParaRPr lang="en-US" sz="2400" b="0" strike="noStrike" spc="-1">
              <a:latin typeface="Arial"/>
            </a:endParaRPr>
          </a:p>
        </p:txBody>
      </p:sp>
      <p:sp>
        <p:nvSpPr>
          <p:cNvPr id="324" name="CustomShape 4"/>
          <p:cNvSpPr/>
          <p:nvPr/>
        </p:nvSpPr>
        <p:spPr>
          <a:xfrm>
            <a:off x="415800" y="5985000"/>
            <a:ext cx="1638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1964 speakers</a:t>
            </a:r>
            <a:endParaRPr lang="en-US" sz="1800" b="0" strike="noStrike" spc="-1">
              <a:latin typeface="Arial"/>
            </a:endParaRPr>
          </a:p>
          <a:p>
            <a:pPr>
              <a:lnSpc>
                <a:spcPct val="100000"/>
              </a:lnSpc>
            </a:pPr>
            <a:r>
              <a:rPr lang="en-US" sz="1800" b="0" strike="noStrike" spc="-1">
                <a:solidFill>
                  <a:srgbClr val="000000"/>
                </a:solidFill>
                <a:latin typeface="Calibri"/>
              </a:rPr>
              <a:t>~230k tokens</a:t>
            </a:r>
            <a:endParaRPr lang="en-US" sz="1800" b="0" strike="noStrike" spc="-1">
              <a:latin typeface="Arial"/>
            </a:endParaRPr>
          </a:p>
        </p:txBody>
      </p:sp>
      <p:sp>
        <p:nvSpPr>
          <p:cNvPr id="325" name="CustomShape 5"/>
          <p:cNvSpPr/>
          <p:nvPr/>
        </p:nvSpPr>
        <p:spPr>
          <a:xfrm>
            <a:off x="23760" y="47520"/>
            <a:ext cx="7886520" cy="13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600" b="0" strike="noStrike" spc="-1">
                <a:solidFill>
                  <a:srgbClr val="000000"/>
                </a:solidFill>
                <a:latin typeface="Calibri Light"/>
              </a:rPr>
              <a:t>Voicing Effect differs by English dialect</a:t>
            </a:r>
            <a:endParaRPr lang="en-US" sz="3600" b="0" strike="noStrike" spc="-1">
              <a:latin typeface="Arial"/>
            </a:endParaRPr>
          </a:p>
        </p:txBody>
      </p:sp>
      <p:sp>
        <p:nvSpPr>
          <p:cNvPr id="326" name="CustomShape 6"/>
          <p:cNvSpPr/>
          <p:nvPr/>
        </p:nvSpPr>
        <p:spPr>
          <a:xfrm rot="5400000">
            <a:off x="241420" y="905040"/>
            <a:ext cx="461160" cy="2997720"/>
          </a:xfrm>
          <a:prstGeom prst="rect">
            <a:avLst/>
          </a:prstGeom>
          <a:noFill/>
          <a:ln>
            <a:noFill/>
          </a:ln>
        </p:spPr>
        <p:style>
          <a:lnRef idx="0">
            <a:scrgbClr r="0" g="0" b="0"/>
          </a:lnRef>
          <a:fillRef idx="0">
            <a:scrgbClr r="0" g="0" b="0"/>
          </a:fillRef>
          <a:effectRef idx="0">
            <a:scrgbClr r="0" g="0" b="0"/>
          </a:effectRef>
          <a:fontRef idx="minor"/>
        </p:style>
        <p:txBody>
          <a:bodyPr rot="16200000" vert="vert270" lIns="90000" tIns="45000" rIns="90000" bIns="45000">
            <a:noAutofit/>
          </a:bodyPr>
          <a:lstStyle/>
          <a:p>
            <a:pPr>
              <a:lnSpc>
                <a:spcPct val="100000"/>
              </a:lnSpc>
            </a:pPr>
            <a:r>
              <a:rPr lang="en-US" sz="1800" b="0" strike="noStrike" spc="-1" dirty="0">
                <a:solidFill>
                  <a:srgbClr val="000000"/>
                </a:solidFill>
                <a:latin typeface="Calibri"/>
              </a:rPr>
              <a:t>Estimated Voicing Effect Size</a:t>
            </a:r>
            <a:endParaRPr lang="en-US" sz="1800" b="0" strike="noStrike" spc="-1" dirty="0">
              <a:latin typeface="Arial"/>
            </a:endParaRPr>
          </a:p>
        </p:txBody>
      </p:sp>
      <p:sp>
        <p:nvSpPr>
          <p:cNvPr id="327" name="CustomShape 7"/>
          <p:cNvSpPr/>
          <p:nvPr/>
        </p:nvSpPr>
        <p:spPr>
          <a:xfrm>
            <a:off x="7172280" y="4257720"/>
            <a:ext cx="16855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Calibri"/>
              </a:rPr>
              <a:t>North America</a:t>
            </a:r>
            <a:endParaRPr lang="en-US" sz="1800" b="0" strike="noStrike" spc="-1">
              <a:latin typeface="Arial"/>
            </a:endParaRPr>
          </a:p>
          <a:p>
            <a:pPr>
              <a:lnSpc>
                <a:spcPct val="100000"/>
              </a:lnSpc>
            </a:pPr>
            <a:r>
              <a:rPr lang="en-US" sz="1800" b="0" strike="noStrike" spc="-1">
                <a:solidFill>
                  <a:srgbClr val="0066CC"/>
                </a:solidFill>
                <a:latin typeface="Calibri"/>
              </a:rPr>
              <a:t>UK &amp; Ireland</a:t>
            </a:r>
            <a:endParaRPr lang="en-US" sz="1800" b="0" strike="noStrike" spc="-1">
              <a:latin typeface="Arial"/>
            </a:endParaRPr>
          </a:p>
        </p:txBody>
      </p:sp>
      <p:sp>
        <p:nvSpPr>
          <p:cNvPr id="328" name="CustomShape 8"/>
          <p:cNvSpPr/>
          <p:nvPr/>
        </p:nvSpPr>
        <p:spPr>
          <a:xfrm>
            <a:off x="2514600" y="5524560"/>
            <a:ext cx="327636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000000"/>
                </a:solidFill>
                <a:latin typeface="Calibri"/>
              </a:rPr>
              <a:t>Dialect</a:t>
            </a:r>
            <a:endParaRPr lang="en-US" sz="2000" b="0" strike="noStrike" spc="-1">
              <a:latin typeface="Arial"/>
            </a:endParaRPr>
          </a:p>
        </p:txBody>
      </p:sp>
      <p:sp>
        <p:nvSpPr>
          <p:cNvPr id="329" name="CustomShape 9"/>
          <p:cNvSpPr/>
          <p:nvPr/>
        </p:nvSpPr>
        <p:spPr>
          <a:xfrm>
            <a:off x="2610000" y="5905440"/>
            <a:ext cx="3247560" cy="523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Picture 2"/>
          <p:cNvPicPr/>
          <p:nvPr/>
        </p:nvPicPr>
        <p:blipFill>
          <a:blip r:embed="rId3"/>
          <a:stretch/>
        </p:blipFill>
        <p:spPr>
          <a:xfrm>
            <a:off x="380160" y="869760"/>
            <a:ext cx="6994080" cy="5476680"/>
          </a:xfrm>
          <a:prstGeom prst="rect">
            <a:avLst/>
          </a:prstGeom>
          <a:ln w="9360">
            <a:noFill/>
          </a:ln>
        </p:spPr>
      </p:pic>
      <p:sp>
        <p:nvSpPr>
          <p:cNvPr id="331" name="CustomShape 1"/>
          <p:cNvSpPr/>
          <p:nvPr/>
        </p:nvSpPr>
        <p:spPr>
          <a:xfrm>
            <a:off x="7291440" y="902520"/>
            <a:ext cx="18522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i="1" strike="noStrike" spc="-1">
                <a:solidFill>
                  <a:srgbClr val="000000"/>
                </a:solidFill>
                <a:latin typeface="Calibri"/>
              </a:rPr>
              <a:t>bead &gt; beat</a:t>
            </a:r>
            <a:endParaRPr lang="en-US" sz="2400" b="0" strike="noStrike" spc="-1">
              <a:latin typeface="Arial"/>
            </a:endParaRPr>
          </a:p>
        </p:txBody>
      </p:sp>
      <p:sp>
        <p:nvSpPr>
          <p:cNvPr id="332" name="CustomShape 2"/>
          <p:cNvSpPr/>
          <p:nvPr/>
        </p:nvSpPr>
        <p:spPr>
          <a:xfrm rot="16200000" flipV="1">
            <a:off x="6876000" y="2375280"/>
            <a:ext cx="2112480" cy="2232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33" name="CustomShape 3"/>
          <p:cNvSpPr/>
          <p:nvPr/>
        </p:nvSpPr>
        <p:spPr>
          <a:xfrm>
            <a:off x="7147080" y="3299400"/>
            <a:ext cx="1852200" cy="456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i="1" strike="noStrike" spc="-1">
                <a:solidFill>
                  <a:srgbClr val="000000"/>
                </a:solidFill>
                <a:latin typeface="Calibri"/>
              </a:rPr>
              <a:t>bead = beat</a:t>
            </a:r>
            <a:endParaRPr lang="en-US" sz="2400" b="0" strike="noStrike" spc="-1">
              <a:latin typeface="Arial"/>
            </a:endParaRPr>
          </a:p>
        </p:txBody>
      </p:sp>
      <p:sp>
        <p:nvSpPr>
          <p:cNvPr id="334" name="CustomShape 4"/>
          <p:cNvSpPr/>
          <p:nvPr/>
        </p:nvSpPr>
        <p:spPr>
          <a:xfrm>
            <a:off x="415800" y="5985000"/>
            <a:ext cx="163836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1964 speakers</a:t>
            </a:r>
            <a:endParaRPr lang="en-US" sz="1800" b="0" strike="noStrike" spc="-1">
              <a:latin typeface="Arial"/>
            </a:endParaRPr>
          </a:p>
          <a:p>
            <a:pPr>
              <a:lnSpc>
                <a:spcPct val="100000"/>
              </a:lnSpc>
            </a:pPr>
            <a:r>
              <a:rPr lang="en-US" sz="1800" b="0" strike="noStrike" spc="-1">
                <a:solidFill>
                  <a:srgbClr val="000000"/>
                </a:solidFill>
                <a:latin typeface="Calibri"/>
              </a:rPr>
              <a:t>~230k tokens</a:t>
            </a:r>
            <a:endParaRPr lang="en-US" sz="1800" b="0" strike="noStrike" spc="-1">
              <a:latin typeface="Arial"/>
            </a:endParaRPr>
          </a:p>
        </p:txBody>
      </p:sp>
      <p:sp>
        <p:nvSpPr>
          <p:cNvPr id="335" name="CustomShape 5"/>
          <p:cNvSpPr/>
          <p:nvPr/>
        </p:nvSpPr>
        <p:spPr>
          <a:xfrm>
            <a:off x="1235160" y="1283040"/>
            <a:ext cx="2599560" cy="639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Scottish (no Voicing Effect expected)</a:t>
            </a:r>
            <a:endParaRPr lang="en-US" sz="1800" b="0" strike="noStrike" spc="-1">
              <a:latin typeface="Arial"/>
            </a:endParaRPr>
          </a:p>
        </p:txBody>
      </p:sp>
      <p:sp>
        <p:nvSpPr>
          <p:cNvPr id="336" name="CustomShape 6"/>
          <p:cNvSpPr/>
          <p:nvPr/>
        </p:nvSpPr>
        <p:spPr>
          <a:xfrm rot="5400000">
            <a:off x="1027080" y="2091600"/>
            <a:ext cx="927720" cy="52524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37" name="CustomShape 7"/>
          <p:cNvSpPr/>
          <p:nvPr/>
        </p:nvSpPr>
        <p:spPr>
          <a:xfrm rot="16200000" flipH="1">
            <a:off x="1425600" y="2374200"/>
            <a:ext cx="873000" cy="36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38" name="CustomShape 8"/>
          <p:cNvSpPr/>
          <p:nvPr/>
        </p:nvSpPr>
        <p:spPr>
          <a:xfrm rot="16200000" flipH="1">
            <a:off x="1979280" y="1951560"/>
            <a:ext cx="763920" cy="69552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39" name="CustomShape 9"/>
          <p:cNvSpPr/>
          <p:nvPr/>
        </p:nvSpPr>
        <p:spPr>
          <a:xfrm>
            <a:off x="5548680" y="313200"/>
            <a:ext cx="3594960" cy="6390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African American Vernacular English (big Voicing Effect expected)</a:t>
            </a:r>
            <a:endParaRPr lang="en-US" sz="1800" b="0" strike="noStrike" spc="-1">
              <a:latin typeface="Arial"/>
            </a:endParaRPr>
          </a:p>
        </p:txBody>
      </p:sp>
      <p:sp>
        <p:nvSpPr>
          <p:cNvPr id="340" name="CustomShape 10"/>
          <p:cNvSpPr/>
          <p:nvPr/>
        </p:nvSpPr>
        <p:spPr>
          <a:xfrm rot="5400000">
            <a:off x="6543720" y="1176480"/>
            <a:ext cx="481680" cy="1620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41" name="CustomShape 11"/>
          <p:cNvSpPr/>
          <p:nvPr/>
        </p:nvSpPr>
        <p:spPr>
          <a:xfrm rot="5400000">
            <a:off x="7023240" y="956880"/>
            <a:ext cx="320040" cy="32580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42" name="CustomShape 12"/>
          <p:cNvSpPr/>
          <p:nvPr/>
        </p:nvSpPr>
        <p:spPr>
          <a:xfrm rot="16200000" flipH="1">
            <a:off x="6270480" y="1139400"/>
            <a:ext cx="507240" cy="152280"/>
          </a:xfrm>
          <a:custGeom>
            <a:avLst/>
            <a:gdLst/>
            <a:ahLst/>
            <a:cxnLst/>
            <a:rect l="l" t="t" r="r" b="b"/>
            <a:pathLst>
              <a:path w="21600" h="21600">
                <a:moveTo>
                  <a:pt x="0" y="0"/>
                </a:moveTo>
                <a:lnTo>
                  <a:pt x="21600" y="21600"/>
                </a:lnTo>
              </a:path>
            </a:pathLst>
          </a:custGeom>
          <a:noFill/>
          <a:ln w="38160">
            <a:solidFill>
              <a:schemeClr val="accent5">
                <a:lumMod val="75000"/>
              </a:schemeClr>
            </a:solidFill>
            <a:tailEnd type="triangle" w="med" len="med"/>
          </a:ln>
        </p:spPr>
        <p:style>
          <a:lnRef idx="1">
            <a:schemeClr val="accent1"/>
          </a:lnRef>
          <a:fillRef idx="0">
            <a:schemeClr val="accent1"/>
          </a:fillRef>
          <a:effectRef idx="0">
            <a:schemeClr val="accent1"/>
          </a:effectRef>
          <a:fontRef idx="minor"/>
        </p:style>
      </p:sp>
      <p:sp>
        <p:nvSpPr>
          <p:cNvPr id="343" name="CustomShape 13"/>
          <p:cNvSpPr/>
          <p:nvPr/>
        </p:nvSpPr>
        <p:spPr>
          <a:xfrm>
            <a:off x="-52560" y="47520"/>
            <a:ext cx="7886520" cy="13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600" b="0" strike="noStrike" spc="-1">
                <a:solidFill>
                  <a:srgbClr val="000000"/>
                </a:solidFill>
                <a:latin typeface="Calibri Light"/>
              </a:rPr>
              <a:t>Voicing Effect differs by dialect</a:t>
            </a:r>
            <a:endParaRPr lang="en-US" sz="3600" b="0" strike="noStrike" spc="-1">
              <a:latin typeface="Arial"/>
            </a:endParaRPr>
          </a:p>
        </p:txBody>
      </p:sp>
      <p:sp>
        <p:nvSpPr>
          <p:cNvPr id="344" name="CustomShape 14"/>
          <p:cNvSpPr/>
          <p:nvPr/>
        </p:nvSpPr>
        <p:spPr>
          <a:xfrm rot="5400000">
            <a:off x="203320" y="905040"/>
            <a:ext cx="461160" cy="2997720"/>
          </a:xfrm>
          <a:prstGeom prst="rect">
            <a:avLst/>
          </a:prstGeom>
          <a:noFill/>
          <a:ln>
            <a:noFill/>
          </a:ln>
        </p:spPr>
        <p:style>
          <a:lnRef idx="0">
            <a:scrgbClr r="0" g="0" b="0"/>
          </a:lnRef>
          <a:fillRef idx="0">
            <a:scrgbClr r="0" g="0" b="0"/>
          </a:fillRef>
          <a:effectRef idx="0">
            <a:scrgbClr r="0" g="0" b="0"/>
          </a:effectRef>
          <a:fontRef idx="minor"/>
        </p:style>
        <p:txBody>
          <a:bodyPr rot="16200000" vert="vert270" lIns="90000" tIns="45000" rIns="90000" bIns="45000">
            <a:noAutofit/>
          </a:bodyPr>
          <a:lstStyle/>
          <a:p>
            <a:pPr>
              <a:lnSpc>
                <a:spcPct val="100000"/>
              </a:lnSpc>
            </a:pPr>
            <a:r>
              <a:rPr lang="en-US" sz="1800" b="0" strike="noStrike" spc="-1" dirty="0">
                <a:solidFill>
                  <a:srgbClr val="000000"/>
                </a:solidFill>
                <a:latin typeface="Calibri"/>
              </a:rPr>
              <a:t>Estimated Voicing Effect Size</a:t>
            </a:r>
            <a:endParaRPr lang="en-US" sz="1800" b="0" strike="noStrike" spc="-1" dirty="0">
              <a:latin typeface="Arial"/>
            </a:endParaRPr>
          </a:p>
        </p:txBody>
      </p:sp>
      <p:sp>
        <p:nvSpPr>
          <p:cNvPr id="345" name="CustomShape 15"/>
          <p:cNvSpPr/>
          <p:nvPr/>
        </p:nvSpPr>
        <p:spPr>
          <a:xfrm>
            <a:off x="7172280" y="4257720"/>
            <a:ext cx="1685520" cy="63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FF0000"/>
                </a:solidFill>
                <a:latin typeface="Calibri"/>
              </a:rPr>
              <a:t>North America</a:t>
            </a:r>
            <a:endParaRPr lang="en-US" sz="1800" b="0" strike="noStrike" spc="-1">
              <a:latin typeface="Arial"/>
            </a:endParaRPr>
          </a:p>
          <a:p>
            <a:pPr>
              <a:lnSpc>
                <a:spcPct val="100000"/>
              </a:lnSpc>
            </a:pPr>
            <a:r>
              <a:rPr lang="en-US" sz="1800" b="0" strike="noStrike" spc="-1">
                <a:solidFill>
                  <a:srgbClr val="0066CC"/>
                </a:solidFill>
                <a:latin typeface="Calibri"/>
              </a:rPr>
              <a:t>UK &amp; Ireland</a:t>
            </a:r>
            <a:endParaRPr lang="en-US" sz="1800" b="0" strike="noStrike" spc="-1">
              <a:latin typeface="Arial"/>
            </a:endParaRPr>
          </a:p>
        </p:txBody>
      </p:sp>
      <p:sp>
        <p:nvSpPr>
          <p:cNvPr id="346" name="CustomShape 16"/>
          <p:cNvSpPr/>
          <p:nvPr/>
        </p:nvSpPr>
        <p:spPr>
          <a:xfrm>
            <a:off x="2514600" y="5524560"/>
            <a:ext cx="327636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2000" b="0" strike="noStrike" spc="-1">
                <a:solidFill>
                  <a:srgbClr val="000000"/>
                </a:solidFill>
                <a:latin typeface="Calibri"/>
              </a:rPr>
              <a:t>Dialect</a:t>
            </a:r>
            <a:endParaRPr lang="en-US" sz="2000" b="0" strike="noStrike" spc="-1">
              <a:latin typeface="Arial"/>
            </a:endParaRPr>
          </a:p>
        </p:txBody>
      </p:sp>
      <p:sp>
        <p:nvSpPr>
          <p:cNvPr id="347" name="CustomShape 17"/>
          <p:cNvSpPr/>
          <p:nvPr/>
        </p:nvSpPr>
        <p:spPr>
          <a:xfrm>
            <a:off x="2610000" y="5905440"/>
            <a:ext cx="3247560" cy="523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p:style>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TextShape 1"/>
          <p:cNvSpPr txBox="1"/>
          <p:nvPr/>
        </p:nvSpPr>
        <p:spPr>
          <a:xfrm>
            <a:off x="628560" y="1825560"/>
            <a:ext cx="7886520" cy="5356800"/>
          </a:xfrm>
          <a:prstGeom prst="rect">
            <a:avLst/>
          </a:prstGeom>
          <a:noFill/>
          <a:ln>
            <a:noFill/>
          </a:ln>
        </p:spPr>
        <p:txBody>
          <a:bodyPr>
            <a:normAutofit lnSpcReduction="10000"/>
          </a:bodyPr>
          <a:lstStyle/>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r>
              <a:rPr lang="en-US" sz="3500" b="0" u="sng" strike="noStrike" spc="-1">
                <a:solidFill>
                  <a:srgbClr val="0563C1"/>
                </a:solidFill>
                <a:uFillTx/>
                <a:latin typeface="Calibri"/>
                <a:hlinkClick r:id="rId3"/>
              </a:rPr>
              <a:t>http://spade.glasgow.ac.uk/</a:t>
            </a:r>
            <a:br/>
            <a:endParaRPr lang="en-US" sz="3500" b="0" strike="noStrike" spc="-1">
              <a:solidFill>
                <a:srgbClr val="000000"/>
              </a:solidFill>
              <a:latin typeface="Calibri"/>
            </a:endParaRPr>
          </a:p>
          <a:p>
            <a:pPr>
              <a:lnSpc>
                <a:spcPct val="90000"/>
              </a:lnSpc>
              <a:spcBef>
                <a:spcPts val="1001"/>
              </a:spcBef>
            </a:pPr>
            <a:endParaRPr lang="en-US" sz="3500" b="0" strike="noStrike" spc="-1">
              <a:solidFill>
                <a:srgbClr val="000000"/>
              </a:solidFill>
              <a:latin typeface="Calibri"/>
            </a:endParaRPr>
          </a:p>
          <a:p>
            <a:pPr>
              <a:lnSpc>
                <a:spcPct val="90000"/>
              </a:lnSpc>
              <a:spcBef>
                <a:spcPts val="1001"/>
              </a:spcBef>
            </a:pPr>
            <a:endParaRPr lang="en-US" sz="3500" b="0" strike="noStrike" spc="-1">
              <a:solidFill>
                <a:srgbClr val="000000"/>
              </a:solidFill>
              <a:latin typeface="Calibri"/>
            </a:endParaRPr>
          </a:p>
        </p:txBody>
      </p:sp>
      <p:pic>
        <p:nvPicPr>
          <p:cNvPr id="178" name="Picture 3"/>
          <p:cNvPicPr/>
          <p:nvPr/>
        </p:nvPicPr>
        <p:blipFill>
          <a:blip r:embed="rId4"/>
          <a:stretch/>
        </p:blipFill>
        <p:spPr>
          <a:xfrm>
            <a:off x="709920" y="1865520"/>
            <a:ext cx="7723800" cy="888120"/>
          </a:xfrm>
          <a:prstGeom prst="rect">
            <a:avLst/>
          </a:prstGeom>
          <a:ln>
            <a:noFill/>
          </a:ln>
        </p:spPr>
      </p:pic>
      <p:pic>
        <p:nvPicPr>
          <p:cNvPr id="179" name="Picture 4" descr="Image result for josef fruehwald"/>
          <p:cNvPicPr/>
          <p:nvPr/>
        </p:nvPicPr>
        <p:blipFill>
          <a:blip r:embed="rId5"/>
          <a:stretch/>
        </p:blipFill>
        <p:spPr>
          <a:xfrm>
            <a:off x="709920" y="2982960"/>
            <a:ext cx="1408320" cy="1135440"/>
          </a:xfrm>
          <a:prstGeom prst="rect">
            <a:avLst/>
          </a:prstGeom>
          <a:ln>
            <a:noFill/>
          </a:ln>
        </p:spPr>
      </p:pic>
      <p:pic>
        <p:nvPicPr>
          <p:cNvPr id="180" name="Picture 8" descr="Image result for morgan sonderegger mcgill"/>
          <p:cNvPicPr/>
          <p:nvPr/>
        </p:nvPicPr>
        <p:blipFill>
          <a:blip r:embed="rId6"/>
          <a:stretch/>
        </p:blipFill>
        <p:spPr>
          <a:xfrm>
            <a:off x="3362040" y="4723200"/>
            <a:ext cx="817920" cy="1232280"/>
          </a:xfrm>
          <a:prstGeom prst="rect">
            <a:avLst/>
          </a:prstGeom>
          <a:ln>
            <a:noFill/>
          </a:ln>
        </p:spPr>
      </p:pic>
      <p:pic>
        <p:nvPicPr>
          <p:cNvPr id="181" name="Picture 10" descr="Image result for jeff mielke"/>
          <p:cNvPicPr/>
          <p:nvPr/>
        </p:nvPicPr>
        <p:blipFill>
          <a:blip r:embed="rId7"/>
          <a:stretch/>
        </p:blipFill>
        <p:spPr>
          <a:xfrm>
            <a:off x="4033080" y="3277800"/>
            <a:ext cx="1695600" cy="1126800"/>
          </a:xfrm>
          <a:prstGeom prst="rect">
            <a:avLst/>
          </a:prstGeom>
          <a:ln>
            <a:noFill/>
          </a:ln>
        </p:spPr>
      </p:pic>
      <p:pic>
        <p:nvPicPr>
          <p:cNvPr id="182" name="Picture 12" descr="Image result for robin dodsworth"/>
          <p:cNvPicPr/>
          <p:nvPr/>
        </p:nvPicPr>
        <p:blipFill>
          <a:blip r:embed="rId8"/>
          <a:stretch/>
        </p:blipFill>
        <p:spPr>
          <a:xfrm>
            <a:off x="5834520" y="2963520"/>
            <a:ext cx="1047240" cy="1400760"/>
          </a:xfrm>
          <a:prstGeom prst="rect">
            <a:avLst/>
          </a:prstGeom>
          <a:ln>
            <a:noFill/>
          </a:ln>
        </p:spPr>
      </p:pic>
      <p:pic>
        <p:nvPicPr>
          <p:cNvPr id="183" name="Picture 14" descr="Image result for erik thomas ncsu"/>
          <p:cNvPicPr/>
          <p:nvPr/>
        </p:nvPicPr>
        <p:blipFill>
          <a:blip r:embed="rId9"/>
          <a:stretch/>
        </p:blipFill>
        <p:spPr>
          <a:xfrm>
            <a:off x="4375800" y="4690080"/>
            <a:ext cx="1593720" cy="1063080"/>
          </a:xfrm>
          <a:prstGeom prst="rect">
            <a:avLst/>
          </a:prstGeom>
          <a:ln>
            <a:noFill/>
          </a:ln>
        </p:spPr>
      </p:pic>
      <p:pic>
        <p:nvPicPr>
          <p:cNvPr id="184" name="Picture 16" descr="Image result for paul fyfe"/>
          <p:cNvPicPr/>
          <p:nvPr/>
        </p:nvPicPr>
        <p:blipFill>
          <a:blip r:embed="rId10"/>
          <a:stretch/>
        </p:blipFill>
        <p:spPr>
          <a:xfrm>
            <a:off x="5891040" y="4563360"/>
            <a:ext cx="1202040" cy="1202040"/>
          </a:xfrm>
          <a:prstGeom prst="rect">
            <a:avLst/>
          </a:prstGeom>
          <a:ln>
            <a:noFill/>
          </a:ln>
        </p:spPr>
      </p:pic>
      <p:pic>
        <p:nvPicPr>
          <p:cNvPr id="185" name="Picture 18" descr="Image result for tyler kendall oregon"/>
          <p:cNvPicPr/>
          <p:nvPr/>
        </p:nvPicPr>
        <p:blipFill>
          <a:blip r:embed="rId11"/>
          <a:stretch/>
        </p:blipFill>
        <p:spPr>
          <a:xfrm>
            <a:off x="7093440" y="2963520"/>
            <a:ext cx="1733040" cy="1155240"/>
          </a:xfrm>
          <a:prstGeom prst="rect">
            <a:avLst/>
          </a:prstGeom>
          <a:ln>
            <a:noFill/>
          </a:ln>
        </p:spPr>
      </p:pic>
      <p:sp>
        <p:nvSpPr>
          <p:cNvPr id="186" name="CustomShape 2"/>
          <p:cNvSpPr/>
          <p:nvPr/>
        </p:nvSpPr>
        <p:spPr>
          <a:xfrm flipV="1">
            <a:off x="1381320" y="2598840"/>
            <a:ext cx="11520" cy="36432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87" name="CustomShape 3"/>
          <p:cNvSpPr/>
          <p:nvPr/>
        </p:nvSpPr>
        <p:spPr>
          <a:xfrm flipV="1">
            <a:off x="3820320" y="2792880"/>
            <a:ext cx="212760" cy="176940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88" name="CustomShape 4"/>
          <p:cNvSpPr/>
          <p:nvPr/>
        </p:nvSpPr>
        <p:spPr>
          <a:xfrm flipV="1">
            <a:off x="5008680" y="2576520"/>
            <a:ext cx="869400" cy="198540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89" name="CustomShape 5"/>
          <p:cNvSpPr/>
          <p:nvPr/>
        </p:nvSpPr>
        <p:spPr>
          <a:xfrm flipV="1">
            <a:off x="4960440" y="2597760"/>
            <a:ext cx="762120" cy="68364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90" name="CustomShape 6"/>
          <p:cNvSpPr/>
          <p:nvPr/>
        </p:nvSpPr>
        <p:spPr>
          <a:xfrm flipH="1" flipV="1">
            <a:off x="6256440" y="2548800"/>
            <a:ext cx="66600" cy="41076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91" name="CustomShape 7"/>
          <p:cNvSpPr/>
          <p:nvPr/>
        </p:nvSpPr>
        <p:spPr>
          <a:xfrm flipH="1" flipV="1">
            <a:off x="6479280" y="2598840"/>
            <a:ext cx="514440" cy="196416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92" name="CustomShape 8"/>
          <p:cNvSpPr/>
          <p:nvPr/>
        </p:nvSpPr>
        <p:spPr>
          <a:xfrm flipH="1" flipV="1">
            <a:off x="7749000" y="2548800"/>
            <a:ext cx="316800" cy="43308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193" name="TextShape 9"/>
          <p:cNvSpPr txBox="1"/>
          <p:nvPr/>
        </p:nvSpPr>
        <p:spPr>
          <a:xfrm>
            <a:off x="628560" y="365040"/>
            <a:ext cx="7886520" cy="1325160"/>
          </a:xfrm>
          <a:prstGeom prst="rect">
            <a:avLst/>
          </a:prstGeom>
          <a:noFill/>
          <a:ln>
            <a:noFill/>
          </a:ln>
        </p:spPr>
        <p:txBody>
          <a:bodyPr anchor="ctr">
            <a:noAutofit/>
          </a:bodyPr>
          <a:lstStyle/>
          <a:p>
            <a:pPr algn="r">
              <a:lnSpc>
                <a:spcPct val="90000"/>
              </a:lnSpc>
            </a:pPr>
            <a:r>
              <a:rPr lang="en-US" sz="4400" b="0" strike="noStrike" spc="-1">
                <a:solidFill>
                  <a:srgbClr val="000000"/>
                </a:solidFill>
                <a:latin typeface="Calibri Light"/>
              </a:rPr>
              <a:t>Investigators</a:t>
            </a:r>
            <a:endParaRPr lang="en-US" sz="4400" b="0" strike="noStrike" spc="-1">
              <a:solidFill>
                <a:srgbClr val="000000"/>
              </a:solidFill>
              <a:latin typeface="Calibri"/>
            </a:endParaRPr>
          </a:p>
        </p:txBody>
      </p:sp>
      <p:pic>
        <p:nvPicPr>
          <p:cNvPr id="194" name="Picture 1"/>
          <p:cNvPicPr/>
          <p:nvPr/>
        </p:nvPicPr>
        <p:blipFill>
          <a:blip r:embed="rId12"/>
          <a:stretch/>
        </p:blipFill>
        <p:spPr>
          <a:xfrm>
            <a:off x="2513520" y="2933640"/>
            <a:ext cx="1257840" cy="1672200"/>
          </a:xfrm>
          <a:prstGeom prst="rect">
            <a:avLst/>
          </a:prstGeom>
          <a:ln>
            <a:noFill/>
          </a:ln>
        </p:spPr>
      </p:pic>
      <p:sp>
        <p:nvSpPr>
          <p:cNvPr id="195" name="CustomShape 10"/>
          <p:cNvSpPr/>
          <p:nvPr/>
        </p:nvSpPr>
        <p:spPr>
          <a:xfrm flipV="1">
            <a:off x="3130200" y="2548800"/>
            <a:ext cx="61200" cy="33876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pic>
        <p:nvPicPr>
          <p:cNvPr id="196" name="Picture 2"/>
          <p:cNvPicPr/>
          <p:nvPr/>
        </p:nvPicPr>
        <p:blipFill>
          <a:blip r:embed="rId13"/>
          <a:stretch/>
        </p:blipFill>
        <p:spPr>
          <a:xfrm>
            <a:off x="0" y="0"/>
            <a:ext cx="3256560" cy="1472040"/>
          </a:xfrm>
          <a:prstGeom prst="rect">
            <a:avLst/>
          </a:prstGeom>
          <a:ln w="936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 name="Picture 2"/>
          <p:cNvPicPr/>
          <p:nvPr/>
        </p:nvPicPr>
        <p:blipFill>
          <a:blip r:embed="rId3"/>
          <a:stretch/>
        </p:blipFill>
        <p:spPr>
          <a:xfrm>
            <a:off x="1386000" y="1023840"/>
            <a:ext cx="6372000" cy="4809600"/>
          </a:xfrm>
          <a:prstGeom prst="rect">
            <a:avLst/>
          </a:prstGeom>
          <a:ln w="9360">
            <a:noFill/>
          </a:ln>
        </p:spPr>
      </p:pic>
      <p:sp>
        <p:nvSpPr>
          <p:cNvPr id="349" name="CustomShape 1"/>
          <p:cNvSpPr/>
          <p:nvPr/>
        </p:nvSpPr>
        <p:spPr>
          <a:xfrm>
            <a:off x="23760" y="47520"/>
            <a:ext cx="7886520" cy="13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600" b="0" strike="noStrike" spc="-1">
                <a:solidFill>
                  <a:srgbClr val="000000"/>
                </a:solidFill>
                <a:latin typeface="Calibri Light"/>
              </a:rPr>
              <a:t>Voicing Effect differs more by dialect than by speakers </a:t>
            </a:r>
            <a:endParaRPr lang="en-US" sz="3600" b="0" strike="noStrike" spc="-1">
              <a:latin typeface="Arial"/>
            </a:endParaRPr>
          </a:p>
        </p:txBody>
      </p:sp>
      <p:sp>
        <p:nvSpPr>
          <p:cNvPr id="350" name="CustomShape 2"/>
          <p:cNvSpPr/>
          <p:nvPr/>
        </p:nvSpPr>
        <p:spPr>
          <a:xfrm>
            <a:off x="2895480" y="5391000"/>
            <a:ext cx="361908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0" strike="noStrike" spc="-1">
                <a:solidFill>
                  <a:srgbClr val="000000"/>
                </a:solidFill>
                <a:latin typeface="Calibri"/>
              </a:rPr>
              <a:t>Amount of dialect variability</a:t>
            </a:r>
            <a:endParaRPr lang="en-US" sz="2000" b="0" strike="noStrike" spc="-1">
              <a:latin typeface="Arial"/>
            </a:endParaRPr>
          </a:p>
        </p:txBody>
      </p:sp>
      <p:sp>
        <p:nvSpPr>
          <p:cNvPr id="351" name="CustomShape 3"/>
          <p:cNvSpPr/>
          <p:nvPr/>
        </p:nvSpPr>
        <p:spPr>
          <a:xfrm rot="5400000">
            <a:off x="1120760" y="1542960"/>
            <a:ext cx="461160" cy="3362040"/>
          </a:xfrm>
          <a:prstGeom prst="rect">
            <a:avLst/>
          </a:prstGeom>
          <a:noFill/>
          <a:ln>
            <a:noFill/>
          </a:ln>
        </p:spPr>
        <p:style>
          <a:lnRef idx="0">
            <a:scrgbClr r="0" g="0" b="0"/>
          </a:lnRef>
          <a:fillRef idx="0">
            <a:scrgbClr r="0" g="0" b="0"/>
          </a:fillRef>
          <a:effectRef idx="0">
            <a:scrgbClr r="0" g="0" b="0"/>
          </a:effectRef>
          <a:fontRef idx="minor"/>
        </p:style>
        <p:txBody>
          <a:bodyPr rot="16200000" vert="vert270" lIns="90000" tIns="45000" rIns="90000" bIns="45000">
            <a:noAutofit/>
          </a:bodyPr>
          <a:lstStyle/>
          <a:p>
            <a:pPr>
              <a:lnSpc>
                <a:spcPct val="100000"/>
              </a:lnSpc>
            </a:pPr>
            <a:r>
              <a:rPr lang="en-US" sz="1800" b="0" strike="noStrike" spc="-1" dirty="0">
                <a:solidFill>
                  <a:srgbClr val="000000"/>
                </a:solidFill>
                <a:latin typeface="Calibri"/>
              </a:rPr>
              <a:t>Amount of speaker variability</a:t>
            </a:r>
            <a:endParaRPr lang="en-US" sz="1800" b="0" strike="noStrike" spc="-1" dirty="0">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2" name="Picture 2"/>
          <p:cNvPicPr/>
          <p:nvPr/>
        </p:nvPicPr>
        <p:blipFill>
          <a:blip r:embed="rId3"/>
          <a:stretch/>
        </p:blipFill>
        <p:spPr>
          <a:xfrm>
            <a:off x="118800" y="1079640"/>
            <a:ext cx="8922240" cy="5419440"/>
          </a:xfrm>
          <a:prstGeom prst="rect">
            <a:avLst/>
          </a:prstGeom>
          <a:ln w="9360">
            <a:noFill/>
          </a:ln>
        </p:spPr>
      </p:pic>
      <p:sp>
        <p:nvSpPr>
          <p:cNvPr id="353" name="TextShape 1"/>
          <p:cNvSpPr txBox="1"/>
          <p:nvPr/>
        </p:nvSpPr>
        <p:spPr>
          <a:xfrm>
            <a:off x="-736200" y="-451440"/>
            <a:ext cx="7886520" cy="1325160"/>
          </a:xfrm>
          <a:prstGeom prst="rect">
            <a:avLst/>
          </a:prstGeom>
          <a:noFill/>
          <a:ln>
            <a:noFill/>
          </a:ln>
        </p:spPr>
        <p:txBody>
          <a:bodyPr anchor="ctr">
            <a:normAutofit/>
          </a:bodyPr>
          <a:lstStyle/>
          <a:p>
            <a:pPr>
              <a:lnSpc>
                <a:spcPct val="90000"/>
              </a:lnSpc>
            </a:pPr>
            <a:r>
              <a:rPr lang="en-US" sz="3600" b="0" strike="noStrike" spc="-1">
                <a:solidFill>
                  <a:srgbClr val="000000"/>
                </a:solidFill>
                <a:latin typeface="Calibri Light"/>
              </a:rPr>
              <a:t>      </a:t>
            </a:r>
            <a:br/>
            <a:r>
              <a:rPr lang="en-US" sz="3600" b="0" strike="noStrike" spc="-1">
                <a:solidFill>
                  <a:srgbClr val="000000"/>
                </a:solidFill>
                <a:latin typeface="Calibri Light"/>
              </a:rPr>
              <a:t>	Speech over time and space</a:t>
            </a:r>
            <a:endParaRPr lang="en-US" sz="3600" b="0" strike="noStrike" spc="-1">
              <a:solidFill>
                <a:srgbClr val="000000"/>
              </a:solidFill>
              <a:latin typeface="Calibri"/>
            </a:endParaRPr>
          </a:p>
        </p:txBody>
      </p:sp>
      <p:pic>
        <p:nvPicPr>
          <p:cNvPr id="354" name="Picture 2"/>
          <p:cNvPicPr/>
          <p:nvPr/>
        </p:nvPicPr>
        <p:blipFill>
          <a:blip r:embed="rId4"/>
          <a:stretch/>
        </p:blipFill>
        <p:spPr>
          <a:xfrm>
            <a:off x="6721560" y="0"/>
            <a:ext cx="2422080" cy="1095120"/>
          </a:xfrm>
          <a:prstGeom prst="rect">
            <a:avLst/>
          </a:prstGeom>
          <a:ln w="9360">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TextShape 1"/>
          <p:cNvSpPr txBox="1"/>
          <p:nvPr/>
        </p:nvSpPr>
        <p:spPr>
          <a:xfrm>
            <a:off x="628560" y="365040"/>
            <a:ext cx="788652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Challenges</a:t>
            </a:r>
            <a:endParaRPr lang="en-US" sz="4400" b="0" strike="noStrike" spc="-1">
              <a:solidFill>
                <a:srgbClr val="000000"/>
              </a:solidFill>
              <a:latin typeface="Calibri"/>
            </a:endParaRPr>
          </a:p>
        </p:txBody>
      </p:sp>
      <p:sp>
        <p:nvSpPr>
          <p:cNvPr id="356" name="TextShape 2"/>
          <p:cNvSpPr txBox="1"/>
          <p:nvPr/>
        </p:nvSpPr>
        <p:spPr>
          <a:xfrm>
            <a:off x="628560" y="1825560"/>
            <a:ext cx="788652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Ethics (multiple countries, GDPR)</a:t>
            </a:r>
          </a:p>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Data (collection, processing)</a:t>
            </a:r>
          </a:p>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Software development</a:t>
            </a:r>
          </a:p>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Some measures elusive (stops, e.g. p t k)</a:t>
            </a:r>
          </a:p>
        </p:txBody>
      </p:sp>
      <p:pic>
        <p:nvPicPr>
          <p:cNvPr id="357" name="Picture 2"/>
          <p:cNvPicPr/>
          <p:nvPr/>
        </p:nvPicPr>
        <p:blipFill>
          <a:blip r:embed="rId3"/>
          <a:stretch/>
        </p:blipFill>
        <p:spPr>
          <a:xfrm>
            <a:off x="6721560" y="0"/>
            <a:ext cx="2422080" cy="1095120"/>
          </a:xfrm>
          <a:prstGeom prst="rect">
            <a:avLst/>
          </a:prstGeom>
          <a:ln w="9360">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628560" y="365040"/>
            <a:ext cx="788652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What next?</a:t>
            </a:r>
            <a:endParaRPr lang="en-US" sz="4400" b="0" strike="noStrike" spc="-1">
              <a:solidFill>
                <a:srgbClr val="000000"/>
              </a:solidFill>
              <a:latin typeface="Calibri"/>
            </a:endParaRPr>
          </a:p>
        </p:txBody>
      </p:sp>
      <p:sp>
        <p:nvSpPr>
          <p:cNvPr id="359" name="TextShape 2"/>
          <p:cNvSpPr txBox="1"/>
          <p:nvPr/>
        </p:nvSpPr>
        <p:spPr>
          <a:xfrm>
            <a:off x="628560" y="1825560"/>
            <a:ext cx="7886520" cy="4350960"/>
          </a:xfrm>
          <a:prstGeom prst="rect">
            <a:avLst/>
          </a:prstGeom>
          <a:noFill/>
          <a:ln>
            <a:noFill/>
          </a:ln>
        </p:spPr>
        <p:txBody>
          <a:bodyPr>
            <a:normAutofit/>
          </a:bodyPr>
          <a:lstStyle/>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analyse the sounds of ‘English’!</a:t>
            </a:r>
          </a:p>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prosody (intonation, voice quality, etc.)</a:t>
            </a:r>
          </a:p>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Expand ‘English’ to World/non-native Englishes</a:t>
            </a:r>
          </a:p>
          <a:p>
            <a:pPr marL="228600" indent="-228240">
              <a:lnSpc>
                <a:spcPct val="90000"/>
              </a:lnSpc>
              <a:spcBef>
                <a:spcPts val="1001"/>
              </a:spcBef>
              <a:buClr>
                <a:srgbClr val="000000"/>
              </a:buClr>
              <a:buFont typeface="Arial"/>
              <a:buChar char="•"/>
            </a:pPr>
            <a:r>
              <a:rPr lang="en-US" sz="3200" b="0" strike="noStrike" spc="-1">
                <a:solidFill>
                  <a:srgbClr val="000000"/>
                </a:solidFill>
                <a:latin typeface="Calibri"/>
              </a:rPr>
              <a:t>Beyond English (ISCAN not language-specific)</a:t>
            </a:r>
          </a:p>
        </p:txBody>
      </p:sp>
      <p:pic>
        <p:nvPicPr>
          <p:cNvPr id="360" name="Picture 2"/>
          <p:cNvPicPr/>
          <p:nvPr/>
        </p:nvPicPr>
        <p:blipFill>
          <a:blip r:embed="rId3"/>
          <a:stretch/>
        </p:blipFill>
        <p:spPr>
          <a:xfrm>
            <a:off x="6721560" y="0"/>
            <a:ext cx="2422080" cy="1095120"/>
          </a:xfrm>
          <a:prstGeom prst="rect">
            <a:avLst/>
          </a:prstGeom>
          <a:ln w="936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628560" y="1825560"/>
            <a:ext cx="7886520" cy="5356800"/>
          </a:xfrm>
          <a:prstGeom prst="rect">
            <a:avLst/>
          </a:prstGeom>
          <a:noFill/>
          <a:ln>
            <a:noFill/>
          </a:ln>
        </p:spPr>
        <p:txBody>
          <a:bodyPr>
            <a:normAutofit lnSpcReduction="10000"/>
          </a:bodyPr>
          <a:lstStyle/>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r>
              <a:rPr lang="en-US" sz="3500" b="0" u="sng" strike="noStrike" spc="-1">
                <a:solidFill>
                  <a:srgbClr val="0563C1"/>
                </a:solidFill>
                <a:uFillTx/>
                <a:latin typeface="Calibri"/>
                <a:hlinkClick r:id="rId3"/>
              </a:rPr>
              <a:t>http://spade.glasgow.ac.uk/</a:t>
            </a:r>
            <a:br/>
            <a:endParaRPr lang="en-US" sz="3500" b="0" strike="noStrike" spc="-1">
              <a:solidFill>
                <a:srgbClr val="000000"/>
              </a:solidFill>
              <a:latin typeface="Calibri"/>
            </a:endParaRPr>
          </a:p>
          <a:p>
            <a:pPr>
              <a:lnSpc>
                <a:spcPct val="90000"/>
              </a:lnSpc>
              <a:spcBef>
                <a:spcPts val="1001"/>
              </a:spcBef>
            </a:pPr>
            <a:endParaRPr lang="en-US" sz="3500" b="0" strike="noStrike" spc="-1">
              <a:solidFill>
                <a:srgbClr val="000000"/>
              </a:solidFill>
              <a:latin typeface="Calibri"/>
            </a:endParaRPr>
          </a:p>
          <a:p>
            <a:pPr>
              <a:lnSpc>
                <a:spcPct val="90000"/>
              </a:lnSpc>
              <a:spcBef>
                <a:spcPts val="1001"/>
              </a:spcBef>
            </a:pPr>
            <a:endParaRPr lang="en-US" sz="3500" b="0" strike="noStrike" spc="-1">
              <a:solidFill>
                <a:srgbClr val="000000"/>
              </a:solidFill>
              <a:latin typeface="Calibri"/>
            </a:endParaRPr>
          </a:p>
        </p:txBody>
      </p:sp>
      <p:pic>
        <p:nvPicPr>
          <p:cNvPr id="198" name="Picture 3"/>
          <p:cNvPicPr/>
          <p:nvPr/>
        </p:nvPicPr>
        <p:blipFill>
          <a:blip r:embed="rId4"/>
          <a:stretch/>
        </p:blipFill>
        <p:spPr>
          <a:xfrm>
            <a:off x="709920" y="1865520"/>
            <a:ext cx="7723800" cy="888120"/>
          </a:xfrm>
          <a:prstGeom prst="rect">
            <a:avLst/>
          </a:prstGeom>
          <a:ln>
            <a:noFill/>
          </a:ln>
        </p:spPr>
      </p:pic>
      <p:sp>
        <p:nvSpPr>
          <p:cNvPr id="199" name="TextShape 2"/>
          <p:cNvSpPr txBox="1"/>
          <p:nvPr/>
        </p:nvSpPr>
        <p:spPr>
          <a:xfrm>
            <a:off x="628560" y="365040"/>
            <a:ext cx="7886520" cy="1325160"/>
          </a:xfrm>
          <a:prstGeom prst="rect">
            <a:avLst/>
          </a:prstGeom>
          <a:noFill/>
          <a:ln>
            <a:noFill/>
          </a:ln>
        </p:spPr>
        <p:txBody>
          <a:bodyPr anchor="ctr">
            <a:noAutofit/>
          </a:bodyPr>
          <a:lstStyle/>
          <a:p>
            <a:pPr algn="r">
              <a:lnSpc>
                <a:spcPct val="90000"/>
              </a:lnSpc>
            </a:pPr>
            <a:r>
              <a:rPr lang="en-US" sz="4400" b="0" strike="noStrike" spc="-1">
                <a:solidFill>
                  <a:srgbClr val="000000"/>
                </a:solidFill>
                <a:latin typeface="Calibri Light"/>
              </a:rPr>
              <a:t>Postdocs</a:t>
            </a:r>
            <a:endParaRPr lang="en-US" sz="4400" b="0" strike="noStrike" spc="-1">
              <a:solidFill>
                <a:srgbClr val="000000"/>
              </a:solidFill>
              <a:latin typeface="Calibri"/>
            </a:endParaRPr>
          </a:p>
        </p:txBody>
      </p:sp>
      <p:pic>
        <p:nvPicPr>
          <p:cNvPr id="200" name="Picture 2" descr="Image result for michael mcauliffe mcgill"/>
          <p:cNvPicPr/>
          <p:nvPr/>
        </p:nvPicPr>
        <p:blipFill>
          <a:blip r:embed="rId5"/>
          <a:stretch/>
        </p:blipFill>
        <p:spPr>
          <a:xfrm>
            <a:off x="3809880" y="3028320"/>
            <a:ext cx="1661760" cy="1661760"/>
          </a:xfrm>
          <a:prstGeom prst="rect">
            <a:avLst/>
          </a:prstGeom>
          <a:ln>
            <a:noFill/>
          </a:ln>
        </p:spPr>
      </p:pic>
      <p:pic>
        <p:nvPicPr>
          <p:cNvPr id="201" name="Picture 1"/>
          <p:cNvPicPr/>
          <p:nvPr/>
        </p:nvPicPr>
        <p:blipFill>
          <a:blip r:embed="rId6"/>
          <a:srcRect l="260526" t="240278" r="258083" b="109375"/>
          <a:stretch/>
        </p:blipFill>
        <p:spPr>
          <a:xfrm>
            <a:off x="1300320" y="3021480"/>
            <a:ext cx="1216800" cy="1668600"/>
          </a:xfrm>
          <a:prstGeom prst="rect">
            <a:avLst/>
          </a:prstGeom>
          <a:ln>
            <a:noFill/>
          </a:ln>
        </p:spPr>
      </p:pic>
      <p:sp>
        <p:nvSpPr>
          <p:cNvPr id="202" name="CustomShape 3"/>
          <p:cNvSpPr/>
          <p:nvPr/>
        </p:nvSpPr>
        <p:spPr>
          <a:xfrm>
            <a:off x="6222600" y="3361320"/>
            <a:ext cx="2802600" cy="852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500" b="0" strike="noStrike" spc="-1">
                <a:solidFill>
                  <a:srgbClr val="000000"/>
                </a:solidFill>
                <a:latin typeface="Calibri"/>
              </a:rPr>
              <a:t>Graduates + undergrads: many</a:t>
            </a:r>
            <a:endParaRPr lang="en-US" sz="2500" b="0" strike="noStrike" spc="-1">
              <a:latin typeface="Arial"/>
            </a:endParaRPr>
          </a:p>
        </p:txBody>
      </p:sp>
      <p:sp>
        <p:nvSpPr>
          <p:cNvPr id="203" name="CustomShape 4"/>
          <p:cNvSpPr/>
          <p:nvPr/>
        </p:nvSpPr>
        <p:spPr>
          <a:xfrm>
            <a:off x="3600720" y="4907880"/>
            <a:ext cx="194184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0" strike="noStrike" spc="-1">
                <a:solidFill>
                  <a:srgbClr val="000000"/>
                </a:solidFill>
                <a:latin typeface="Calibri"/>
              </a:rPr>
              <a:t>Software development</a:t>
            </a:r>
            <a:endParaRPr lang="en-US" sz="2200" b="0" strike="noStrike" spc="-1">
              <a:latin typeface="Arial"/>
            </a:endParaRPr>
          </a:p>
        </p:txBody>
      </p:sp>
      <p:sp>
        <p:nvSpPr>
          <p:cNvPr id="204" name="CustomShape 5"/>
          <p:cNvSpPr/>
          <p:nvPr/>
        </p:nvSpPr>
        <p:spPr>
          <a:xfrm>
            <a:off x="1087200" y="4830840"/>
            <a:ext cx="1821960" cy="109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200" b="0" strike="noStrike" spc="-1">
                <a:solidFill>
                  <a:srgbClr val="000000"/>
                </a:solidFill>
                <a:latin typeface="Calibri"/>
              </a:rPr>
              <a:t>Project manager + data</a:t>
            </a:r>
            <a:endParaRPr lang="en-US" sz="2200" b="0" strike="noStrike" spc="-1">
              <a:latin typeface="Arial"/>
            </a:endParaRPr>
          </a:p>
        </p:txBody>
      </p:sp>
      <p:sp>
        <p:nvSpPr>
          <p:cNvPr id="205" name="CustomShape 6"/>
          <p:cNvSpPr/>
          <p:nvPr/>
        </p:nvSpPr>
        <p:spPr>
          <a:xfrm flipV="1">
            <a:off x="4334400" y="2549160"/>
            <a:ext cx="511200" cy="33912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sp>
        <p:nvSpPr>
          <p:cNvPr id="206" name="CustomShape 7"/>
          <p:cNvSpPr/>
          <p:nvPr/>
        </p:nvSpPr>
        <p:spPr>
          <a:xfrm flipV="1">
            <a:off x="2250360" y="2617560"/>
            <a:ext cx="511200" cy="339120"/>
          </a:xfrm>
          <a:custGeom>
            <a:avLst/>
            <a:gdLst/>
            <a:ahLst/>
            <a:cxnLst/>
            <a:rect l="l" t="t" r="r" b="b"/>
            <a:pathLst>
              <a:path w="21600" h="21600">
                <a:moveTo>
                  <a:pt x="0" y="0"/>
                </a:moveTo>
                <a:lnTo>
                  <a:pt x="21600" y="21600"/>
                </a:lnTo>
              </a:path>
            </a:pathLst>
          </a:custGeom>
          <a:noFill/>
          <a:ln w="38160">
            <a:solidFill>
              <a:srgbClr val="006699"/>
            </a:solidFill>
            <a:tailEnd type="triangle" w="med" len="med"/>
          </a:ln>
        </p:spPr>
        <p:style>
          <a:lnRef idx="1">
            <a:schemeClr val="accent1"/>
          </a:lnRef>
          <a:fillRef idx="0">
            <a:schemeClr val="accent1"/>
          </a:fillRef>
          <a:effectRef idx="0">
            <a:schemeClr val="accent1"/>
          </a:effectRef>
          <a:fontRef idx="minor"/>
        </p:style>
      </p:sp>
      <p:pic>
        <p:nvPicPr>
          <p:cNvPr id="207" name="Picture 2"/>
          <p:cNvPicPr/>
          <p:nvPr/>
        </p:nvPicPr>
        <p:blipFill>
          <a:blip r:embed="rId7"/>
          <a:stretch/>
        </p:blipFill>
        <p:spPr>
          <a:xfrm>
            <a:off x="0" y="0"/>
            <a:ext cx="3256560" cy="1472040"/>
          </a:xfrm>
          <a:prstGeom prst="rect">
            <a:avLst/>
          </a:prstGeom>
          <a:ln w="9360">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457200" y="1096200"/>
            <a:ext cx="8229240" cy="5454000"/>
          </a:xfrm>
          <a:prstGeom prst="rect">
            <a:avLst/>
          </a:prstGeom>
          <a:noFill/>
          <a:ln>
            <a:noFill/>
          </a:ln>
        </p:spPr>
        <p:txBody>
          <a:bodyPr>
            <a:noAutofit/>
          </a:bodyPr>
          <a:lstStyle/>
          <a:p>
            <a:pPr>
              <a:lnSpc>
                <a:spcPct val="90000"/>
              </a:lnSpc>
              <a:spcBef>
                <a:spcPts val="1001"/>
              </a:spcBef>
            </a:pPr>
            <a:endParaRPr lang="en-US" sz="2800" b="0" strike="noStrike" spc="-1">
              <a:solidFill>
                <a:srgbClr val="000000"/>
              </a:solidFill>
              <a:latin typeface="Calibri"/>
            </a:endParaRPr>
          </a:p>
          <a:p>
            <a:pPr marL="228600" indent="-228240">
              <a:lnSpc>
                <a:spcPct val="90000"/>
              </a:lnSpc>
              <a:spcBef>
                <a:spcPts val="1001"/>
              </a:spcBef>
              <a:buClr>
                <a:srgbClr val="0070C0"/>
              </a:buClr>
              <a:buFont typeface="Arial"/>
              <a:buChar char="•"/>
            </a:pPr>
            <a:r>
              <a:rPr lang="en-US" sz="2800" b="0" strike="noStrike" spc="-1">
                <a:solidFill>
                  <a:srgbClr val="0070C0"/>
                </a:solidFill>
                <a:latin typeface="Calibri"/>
              </a:rPr>
              <a:t>Developers</a:t>
            </a: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a:lnSpc>
                <a:spcPct val="90000"/>
              </a:lnSpc>
              <a:spcBef>
                <a:spcPts val="1001"/>
              </a:spcBef>
            </a:pPr>
            <a:endParaRPr lang="en-US" sz="2800" b="0" strike="noStrike" spc="-1">
              <a:solidFill>
                <a:srgbClr val="000000"/>
              </a:solidFill>
              <a:latin typeface="Calibri"/>
            </a:endParaRPr>
          </a:p>
          <a:p>
            <a:pPr marL="228600" indent="-228240">
              <a:lnSpc>
                <a:spcPct val="90000"/>
              </a:lnSpc>
              <a:spcBef>
                <a:spcPts val="1001"/>
              </a:spcBef>
              <a:buClr>
                <a:srgbClr val="0070C0"/>
              </a:buClr>
              <a:buFont typeface="Arial"/>
              <a:buChar char="•"/>
            </a:pPr>
            <a:r>
              <a:rPr lang="en-US" sz="2800" b="0" strike="noStrike" spc="-1">
                <a:solidFill>
                  <a:srgbClr val="0070C0"/>
                </a:solidFill>
                <a:latin typeface="Calibri"/>
              </a:rPr>
              <a:t>Docs, QA</a:t>
            </a:r>
            <a:endParaRPr lang="en-US" sz="2800" b="0" strike="noStrike" spc="-1">
              <a:solidFill>
                <a:srgbClr val="000000"/>
              </a:solidFill>
              <a:latin typeface="Calibri"/>
            </a:endParaRPr>
          </a:p>
        </p:txBody>
      </p:sp>
      <p:pic>
        <p:nvPicPr>
          <p:cNvPr id="209" name="Picture 2" descr="Image result for michael mcauliffe mcgill"/>
          <p:cNvPicPr/>
          <p:nvPr/>
        </p:nvPicPr>
        <p:blipFill>
          <a:blip r:embed="rId2"/>
          <a:stretch/>
        </p:blipFill>
        <p:spPr>
          <a:xfrm>
            <a:off x="664560" y="2099880"/>
            <a:ext cx="2020320" cy="2020320"/>
          </a:xfrm>
          <a:prstGeom prst="rect">
            <a:avLst/>
          </a:prstGeom>
          <a:ln>
            <a:noFill/>
          </a:ln>
        </p:spPr>
      </p:pic>
      <p:pic>
        <p:nvPicPr>
          <p:cNvPr id="210" name="Picture 4"/>
          <p:cNvPicPr/>
          <p:nvPr/>
        </p:nvPicPr>
        <p:blipFill>
          <a:blip r:embed="rId3"/>
          <a:stretch/>
        </p:blipFill>
        <p:spPr>
          <a:xfrm>
            <a:off x="3414600" y="1746720"/>
            <a:ext cx="1319760" cy="1319760"/>
          </a:xfrm>
          <a:prstGeom prst="rect">
            <a:avLst/>
          </a:prstGeom>
          <a:ln>
            <a:noFill/>
          </a:ln>
        </p:spPr>
      </p:pic>
      <p:sp>
        <p:nvSpPr>
          <p:cNvPr id="211" name="CustomShape 2"/>
          <p:cNvSpPr/>
          <p:nvPr/>
        </p:nvSpPr>
        <p:spPr>
          <a:xfrm>
            <a:off x="431640" y="4270320"/>
            <a:ext cx="2230920" cy="42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200" b="0" strike="noStrike" spc="-1">
                <a:solidFill>
                  <a:srgbClr val="FF0000"/>
                </a:solidFill>
                <a:latin typeface="Calibri"/>
              </a:rPr>
              <a:t>Michael McAuliffe</a:t>
            </a:r>
            <a:endParaRPr lang="en-US" sz="2200" b="0" strike="noStrike" spc="-1">
              <a:latin typeface="Arial"/>
            </a:endParaRPr>
          </a:p>
        </p:txBody>
      </p:sp>
      <p:sp>
        <p:nvSpPr>
          <p:cNvPr id="212" name="CustomShape 3"/>
          <p:cNvSpPr/>
          <p:nvPr/>
        </p:nvSpPr>
        <p:spPr>
          <a:xfrm>
            <a:off x="4887720" y="1730160"/>
            <a:ext cx="131976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Arlie Coles (U. de Montréal)</a:t>
            </a:r>
            <a:endParaRPr lang="en-US" sz="1800" b="0" strike="noStrike" spc="-1">
              <a:latin typeface="Arial"/>
            </a:endParaRPr>
          </a:p>
        </p:txBody>
      </p:sp>
      <p:sp>
        <p:nvSpPr>
          <p:cNvPr id="213" name="CustomShape 4"/>
          <p:cNvSpPr/>
          <p:nvPr/>
        </p:nvSpPr>
        <p:spPr>
          <a:xfrm>
            <a:off x="7745040" y="1730160"/>
            <a:ext cx="1419840" cy="9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Elias Stengel-Eskin (Johns Hopkins)</a:t>
            </a:r>
            <a:endParaRPr lang="en-US" sz="1800" b="0" strike="noStrike" spc="-1">
              <a:latin typeface="Arial"/>
            </a:endParaRPr>
          </a:p>
        </p:txBody>
      </p:sp>
      <p:pic>
        <p:nvPicPr>
          <p:cNvPr id="214" name="Picture 13"/>
          <p:cNvPicPr/>
          <p:nvPr/>
        </p:nvPicPr>
        <p:blipFill>
          <a:blip r:embed="rId4"/>
          <a:stretch/>
        </p:blipFill>
        <p:spPr>
          <a:xfrm>
            <a:off x="2869920" y="5275440"/>
            <a:ext cx="1416960" cy="1416960"/>
          </a:xfrm>
          <a:prstGeom prst="rect">
            <a:avLst/>
          </a:prstGeom>
          <a:ln>
            <a:noFill/>
          </a:ln>
        </p:spPr>
      </p:pic>
      <p:sp>
        <p:nvSpPr>
          <p:cNvPr id="215" name="CustomShape 5"/>
          <p:cNvSpPr/>
          <p:nvPr/>
        </p:nvSpPr>
        <p:spPr>
          <a:xfrm>
            <a:off x="6574320" y="5268240"/>
            <a:ext cx="1319760" cy="1461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James Tanner, Vanna Willerton (McGIll)</a:t>
            </a:r>
            <a:endParaRPr lang="en-US" sz="1800" b="0" strike="noStrike" spc="-1">
              <a:latin typeface="Arial"/>
            </a:endParaRPr>
          </a:p>
        </p:txBody>
      </p:sp>
      <p:pic>
        <p:nvPicPr>
          <p:cNvPr id="216" name="Picture 15"/>
          <p:cNvPicPr/>
          <p:nvPr/>
        </p:nvPicPr>
        <p:blipFill>
          <a:blip r:embed="rId5"/>
          <a:srcRect r="2007" b="30338"/>
          <a:stretch/>
        </p:blipFill>
        <p:spPr>
          <a:xfrm>
            <a:off x="4901760" y="5336280"/>
            <a:ext cx="1232640" cy="1294920"/>
          </a:xfrm>
          <a:prstGeom prst="rect">
            <a:avLst/>
          </a:prstGeom>
          <a:ln>
            <a:noFill/>
          </a:ln>
        </p:spPr>
      </p:pic>
      <p:sp>
        <p:nvSpPr>
          <p:cNvPr id="217" name="CustomShape 6"/>
          <p:cNvSpPr/>
          <p:nvPr/>
        </p:nvSpPr>
        <p:spPr>
          <a:xfrm>
            <a:off x="6971040" y="3476160"/>
            <a:ext cx="157896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rPr>
              <a:t>Michael Goodale, Sarah Mihuc (McGill)</a:t>
            </a:r>
            <a:endParaRPr lang="en-US" sz="1800" b="0" strike="noStrike" spc="-1">
              <a:latin typeface="Arial"/>
            </a:endParaRPr>
          </a:p>
        </p:txBody>
      </p:sp>
      <p:pic>
        <p:nvPicPr>
          <p:cNvPr id="218" name="Picture 17"/>
          <p:cNvPicPr/>
          <p:nvPr/>
        </p:nvPicPr>
        <p:blipFill>
          <a:blip r:embed="rId6"/>
          <a:srcRect l="18197" t="16704" r="2343"/>
          <a:stretch/>
        </p:blipFill>
        <p:spPr>
          <a:xfrm>
            <a:off x="5321520" y="3367440"/>
            <a:ext cx="1408680" cy="1477080"/>
          </a:xfrm>
          <a:prstGeom prst="rect">
            <a:avLst/>
          </a:prstGeom>
          <a:ln>
            <a:noFill/>
          </a:ln>
        </p:spPr>
      </p:pic>
      <p:pic>
        <p:nvPicPr>
          <p:cNvPr id="219" name="Picture 18"/>
          <p:cNvPicPr/>
          <p:nvPr/>
        </p:nvPicPr>
        <p:blipFill>
          <a:blip r:embed="rId7"/>
          <a:srcRect l="25555" t="8185" r="26620" b="35252"/>
          <a:stretch/>
        </p:blipFill>
        <p:spPr>
          <a:xfrm>
            <a:off x="6271920" y="1589760"/>
            <a:ext cx="1309320" cy="1548720"/>
          </a:xfrm>
          <a:prstGeom prst="rect">
            <a:avLst/>
          </a:prstGeom>
          <a:ln>
            <a:noFill/>
          </a:ln>
        </p:spPr>
      </p:pic>
      <p:pic>
        <p:nvPicPr>
          <p:cNvPr id="220" name="Picture 20"/>
          <p:cNvPicPr/>
          <p:nvPr/>
        </p:nvPicPr>
        <p:blipFill>
          <a:blip r:embed="rId8"/>
          <a:srcRect l="44528" t="35795" r="21752" b="48001"/>
          <a:stretch/>
        </p:blipFill>
        <p:spPr>
          <a:xfrm>
            <a:off x="3425760" y="3414240"/>
            <a:ext cx="1416960" cy="1209600"/>
          </a:xfrm>
          <a:prstGeom prst="rect">
            <a:avLst/>
          </a:prstGeom>
          <a:ln>
            <a:noFill/>
          </a:ln>
        </p:spPr>
      </p:pic>
      <p:pic>
        <p:nvPicPr>
          <p:cNvPr id="221" name="Picture 2"/>
          <p:cNvPicPr/>
          <p:nvPr/>
        </p:nvPicPr>
        <p:blipFill>
          <a:blip r:embed="rId9"/>
          <a:stretch/>
        </p:blipFill>
        <p:spPr>
          <a:xfrm>
            <a:off x="-23760" y="0"/>
            <a:ext cx="3256560" cy="1472040"/>
          </a:xfrm>
          <a:prstGeom prst="rect">
            <a:avLst/>
          </a:prstGeom>
          <a:ln w="936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 name="Picture 2"/>
          <p:cNvPicPr/>
          <p:nvPr/>
        </p:nvPicPr>
        <p:blipFill>
          <a:blip r:embed="rId3"/>
          <a:stretch/>
        </p:blipFill>
        <p:spPr>
          <a:xfrm>
            <a:off x="390600" y="1319040"/>
            <a:ext cx="8425800" cy="4933800"/>
          </a:xfrm>
          <a:prstGeom prst="rect">
            <a:avLst/>
          </a:prstGeom>
          <a:ln w="9360">
            <a:noFill/>
          </a:ln>
        </p:spPr>
      </p:pic>
      <p:sp>
        <p:nvSpPr>
          <p:cNvPr id="223" name="CustomShape 1"/>
          <p:cNvSpPr/>
          <p:nvPr/>
        </p:nvSpPr>
        <p:spPr>
          <a:xfrm>
            <a:off x="7981920" y="3228840"/>
            <a:ext cx="76176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FF0000"/>
                </a:solidFill>
                <a:latin typeface="Calibri"/>
              </a:rPr>
              <a:t>into</a:t>
            </a:r>
            <a:endParaRPr lang="en-US" sz="1800" b="0" strike="noStrike" spc="-1">
              <a:latin typeface="Arial"/>
            </a:endParaRPr>
          </a:p>
        </p:txBody>
      </p:sp>
      <p:sp>
        <p:nvSpPr>
          <p:cNvPr id="224" name="CustomShape 2"/>
          <p:cNvSpPr/>
          <p:nvPr/>
        </p:nvSpPr>
        <p:spPr>
          <a:xfrm>
            <a:off x="8010360" y="5019840"/>
            <a:ext cx="76176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548235"/>
                </a:solidFill>
                <a:latin typeface="Calibri"/>
              </a:rPr>
              <a:t>data</a:t>
            </a:r>
            <a:endParaRPr lang="en-US" sz="1800" b="0" strike="noStrike" spc="-1">
              <a:latin typeface="Arial"/>
            </a:endParaRPr>
          </a:p>
        </p:txBody>
      </p:sp>
      <p:sp>
        <p:nvSpPr>
          <p:cNvPr id="225" name="CustomShape 3"/>
          <p:cNvSpPr/>
          <p:nvPr/>
        </p:nvSpPr>
        <p:spPr>
          <a:xfrm>
            <a:off x="8043120" y="5372280"/>
            <a:ext cx="1037880" cy="3646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1" strike="noStrike" spc="-1">
                <a:solidFill>
                  <a:srgbClr val="0070C0"/>
                </a:solidFill>
                <a:latin typeface="Calibri"/>
              </a:rPr>
              <a:t>digging</a:t>
            </a:r>
            <a:endParaRPr lang="en-US" sz="1800" b="0" strike="noStrike" spc="-1">
              <a:latin typeface="Arial"/>
            </a:endParaRPr>
          </a:p>
        </p:txBody>
      </p:sp>
      <p:sp>
        <p:nvSpPr>
          <p:cNvPr id="226" name="CustomShape 4"/>
          <p:cNvSpPr/>
          <p:nvPr/>
        </p:nvSpPr>
        <p:spPr>
          <a:xfrm>
            <a:off x="-558000" y="-225720"/>
            <a:ext cx="7886520" cy="132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nSpc>
                <a:spcPct val="90000"/>
              </a:lnSpc>
            </a:pPr>
            <a:r>
              <a:rPr lang="en-US" sz="3600" b="0" strike="noStrike" spc="-1">
                <a:solidFill>
                  <a:srgbClr val="000000"/>
                </a:solidFill>
                <a:latin typeface="Calibri Light"/>
              </a:rPr>
              <a:t>      </a:t>
            </a:r>
            <a:br/>
            <a:r>
              <a:rPr lang="en-US" sz="3600" b="0" strike="noStrike" spc="-1">
                <a:solidFill>
                  <a:srgbClr val="000000"/>
                </a:solidFill>
                <a:latin typeface="Calibri Light"/>
              </a:rPr>
              <a:t>	Text over time and space</a:t>
            </a:r>
            <a:endParaRPr lang="en-US" sz="3600" b="0" strike="noStrike" spc="-1">
              <a:latin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ustomShape 1"/>
          <p:cNvSpPr/>
          <p:nvPr/>
        </p:nvSpPr>
        <p:spPr>
          <a:xfrm>
            <a:off x="415800" y="83160"/>
            <a:ext cx="243180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Huge amounts of annotated speech exist…</a:t>
            </a:r>
            <a:endParaRPr lang="en-US" sz="2400" b="0" strike="noStrike" spc="-1">
              <a:latin typeface="Arial"/>
            </a:endParaRPr>
          </a:p>
        </p:txBody>
      </p:sp>
      <p:sp>
        <p:nvSpPr>
          <p:cNvPr id="228" name="CustomShape 2"/>
          <p:cNvSpPr/>
          <p:nvPr/>
        </p:nvSpPr>
        <p:spPr>
          <a:xfrm>
            <a:off x="6019920" y="147600"/>
            <a:ext cx="3123720" cy="1187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400" b="0" strike="noStrike" spc="-1">
                <a:solidFill>
                  <a:srgbClr val="000000"/>
                </a:solidFill>
                <a:latin typeface="Calibri"/>
              </a:rPr>
              <a:t>Scientific and/or professional user questions, e.g.</a:t>
            </a:r>
            <a:endParaRPr lang="en-US" sz="2400" b="0" strike="noStrike" spc="-1">
              <a:latin typeface="Arial"/>
            </a:endParaRPr>
          </a:p>
        </p:txBody>
      </p:sp>
      <p:sp>
        <p:nvSpPr>
          <p:cNvPr id="229" name="CustomShape 3"/>
          <p:cNvSpPr/>
          <p:nvPr/>
        </p:nvSpPr>
        <p:spPr>
          <a:xfrm>
            <a:off x="6151320" y="1496160"/>
            <a:ext cx="2687400" cy="377064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marL="285840" indent="-285480">
              <a:lnSpc>
                <a:spcPct val="100000"/>
              </a:lnSpc>
              <a:buClr>
                <a:srgbClr val="FFFFFF"/>
              </a:buClr>
              <a:buFont typeface="Arial"/>
              <a:buChar char="•"/>
            </a:pPr>
            <a:r>
              <a:rPr lang="en-US" sz="2500" b="0" strike="noStrike" spc="-1">
                <a:solidFill>
                  <a:srgbClr val="FFFFFF"/>
                </a:solidFill>
                <a:latin typeface="Calibri"/>
              </a:rPr>
              <a:t>How variable are ‘English’ sounds across space/time?</a:t>
            </a:r>
            <a:endParaRPr lang="en-US" sz="2500" b="0" strike="noStrike" spc="-1">
              <a:latin typeface="Arial"/>
            </a:endParaRPr>
          </a:p>
          <a:p>
            <a:pPr>
              <a:lnSpc>
                <a:spcPct val="100000"/>
              </a:lnSpc>
            </a:pPr>
            <a:endParaRPr lang="en-US" sz="2500" b="0" strike="noStrike" spc="-1">
              <a:latin typeface="Arial"/>
            </a:endParaRPr>
          </a:p>
          <a:p>
            <a:pPr marL="285840" indent="-285480">
              <a:lnSpc>
                <a:spcPct val="100000"/>
              </a:lnSpc>
              <a:buClr>
                <a:srgbClr val="FFFFFF"/>
              </a:buClr>
              <a:buFont typeface="Arial"/>
              <a:buChar char="•"/>
            </a:pPr>
            <a:r>
              <a:rPr lang="en-US" sz="2500" b="0" strike="noStrike" spc="-1">
                <a:solidFill>
                  <a:srgbClr val="FFFFFF"/>
                </a:solidFill>
                <a:latin typeface="Calibri"/>
              </a:rPr>
              <a:t>Does speaker voice quality indicate stress?</a:t>
            </a:r>
            <a:endParaRPr lang="en-US" sz="2500" b="0" strike="noStrike" spc="-1">
              <a:latin typeface="Arial"/>
            </a:endParaRPr>
          </a:p>
        </p:txBody>
      </p:sp>
      <p:sp>
        <p:nvSpPr>
          <p:cNvPr id="230" name="CustomShape 4"/>
          <p:cNvSpPr/>
          <p:nvPr/>
        </p:nvSpPr>
        <p:spPr>
          <a:xfrm flipV="1">
            <a:off x="3194640" y="3142800"/>
            <a:ext cx="2701080" cy="15120"/>
          </a:xfrm>
          <a:custGeom>
            <a:avLst/>
            <a:gdLst/>
            <a:ahLst/>
            <a:cxnLst/>
            <a:rect l="l" t="t" r="r" b="b"/>
            <a:pathLst>
              <a:path w="21600" h="21600">
                <a:moveTo>
                  <a:pt x="0" y="0"/>
                </a:moveTo>
                <a:lnTo>
                  <a:pt x="21600" y="21600"/>
                </a:lnTo>
              </a:path>
            </a:pathLst>
          </a:custGeom>
          <a:noFill/>
          <a:ln w="63360">
            <a:tailEnd type="triangle" w="med" len="med"/>
          </a:ln>
        </p:spPr>
        <p:style>
          <a:lnRef idx="1">
            <a:schemeClr val="accent1"/>
          </a:lnRef>
          <a:fillRef idx="0">
            <a:schemeClr val="accent1"/>
          </a:fillRef>
          <a:effectRef idx="0">
            <a:schemeClr val="accent1"/>
          </a:effectRef>
          <a:fontRef idx="minor"/>
        </p:style>
      </p:sp>
      <p:sp>
        <p:nvSpPr>
          <p:cNvPr id="231" name="CustomShape 5"/>
          <p:cNvSpPr/>
          <p:nvPr/>
        </p:nvSpPr>
        <p:spPr>
          <a:xfrm>
            <a:off x="3600360" y="1828800"/>
            <a:ext cx="1847520" cy="2535120"/>
          </a:xfrm>
          <a:prstGeom prst="roundRect">
            <a:avLst>
              <a:gd name="adj" fmla="val 16667"/>
            </a:avLst>
          </a:prstGeom>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endParaRPr lang="en-US" sz="1800" b="0" strike="noStrike" spc="-1">
              <a:latin typeface="Arial"/>
            </a:endParaRPr>
          </a:p>
          <a:p>
            <a:pPr>
              <a:lnSpc>
                <a:spcPct val="100000"/>
              </a:lnSpc>
            </a:pPr>
            <a:endParaRPr lang="en-US" sz="1800" b="0" strike="noStrike" spc="-1">
              <a:latin typeface="Arial"/>
            </a:endParaRPr>
          </a:p>
          <a:p>
            <a:pPr marL="285840" indent="-285480">
              <a:lnSpc>
                <a:spcPct val="100000"/>
              </a:lnSpc>
              <a:buClr>
                <a:srgbClr val="FFFFFF"/>
              </a:buClr>
              <a:buFont typeface="Arial"/>
              <a:buChar char="•"/>
            </a:pPr>
            <a:r>
              <a:rPr lang="en-US" sz="2500" b="0" strike="noStrike" spc="-1">
                <a:solidFill>
                  <a:srgbClr val="FFFFFF"/>
                </a:solidFill>
                <a:latin typeface="Calibri"/>
              </a:rPr>
              <a:t>$$ ££</a:t>
            </a:r>
            <a:endParaRPr lang="en-US" sz="2500" b="0" strike="noStrike" spc="-1">
              <a:latin typeface="Arial"/>
            </a:endParaRPr>
          </a:p>
          <a:p>
            <a:pPr marL="285840" indent="-285480">
              <a:lnSpc>
                <a:spcPct val="100000"/>
              </a:lnSpc>
            </a:pPr>
            <a:endParaRPr lang="en-US" sz="2500" b="0" strike="noStrike" spc="-1">
              <a:latin typeface="Arial"/>
            </a:endParaRPr>
          </a:p>
          <a:p>
            <a:pPr marL="285840" indent="-285480">
              <a:lnSpc>
                <a:spcPct val="100000"/>
              </a:lnSpc>
              <a:buClr>
                <a:srgbClr val="FFFFFF"/>
              </a:buClr>
              <a:buFont typeface="Arial"/>
              <a:buChar char="•"/>
            </a:pPr>
            <a:r>
              <a:rPr lang="en-US" sz="2500" b="0" strike="noStrike" spc="-1">
                <a:solidFill>
                  <a:srgbClr val="FFFFFF"/>
                </a:solidFill>
                <a:latin typeface="Calibri"/>
              </a:rPr>
              <a:t>Software</a:t>
            </a:r>
            <a:endParaRPr lang="en-US" sz="2500" b="0" strike="noStrike" spc="-1">
              <a:latin typeface="Arial"/>
            </a:endParaRPr>
          </a:p>
          <a:p>
            <a:pPr>
              <a:lnSpc>
                <a:spcPct val="100000"/>
              </a:lnSpc>
            </a:pPr>
            <a:endParaRPr lang="en-US" sz="2500" b="0" strike="noStrike" spc="-1">
              <a:latin typeface="Arial"/>
            </a:endParaRPr>
          </a:p>
          <a:p>
            <a:pPr marL="285840" indent="-285480">
              <a:lnSpc>
                <a:spcPct val="100000"/>
              </a:lnSpc>
              <a:buClr>
                <a:srgbClr val="FFFFFF"/>
              </a:buClr>
              <a:buFont typeface="Arial"/>
              <a:buChar char="•"/>
            </a:pPr>
            <a:r>
              <a:rPr lang="en-US" sz="2500" b="0" strike="noStrike" spc="-1">
                <a:solidFill>
                  <a:srgbClr val="FFFFFF"/>
                </a:solidFill>
                <a:latin typeface="Calibri"/>
              </a:rPr>
              <a:t>Ethics</a:t>
            </a:r>
            <a:endParaRPr lang="en-US" sz="2500" b="0" strike="noStrike" spc="-1">
              <a:latin typeface="Arial"/>
            </a:endParaRPr>
          </a:p>
          <a:p>
            <a:pPr>
              <a:lnSpc>
                <a:spcPct val="100000"/>
              </a:lnSpc>
            </a:pPr>
            <a:endParaRPr lang="en-US" sz="2500" b="0" strike="noStrike" spc="-1">
              <a:latin typeface="Arial"/>
            </a:endParaRPr>
          </a:p>
          <a:p>
            <a:pPr>
              <a:lnSpc>
                <a:spcPct val="100000"/>
              </a:lnSpc>
            </a:pPr>
            <a:endParaRPr lang="en-US" sz="2500" b="0" strike="noStrike" spc="-1">
              <a:latin typeface="Arial"/>
            </a:endParaRPr>
          </a:p>
        </p:txBody>
      </p:sp>
      <p:sp>
        <p:nvSpPr>
          <p:cNvPr id="232" name="CustomShape 6"/>
          <p:cNvSpPr/>
          <p:nvPr/>
        </p:nvSpPr>
        <p:spPr>
          <a:xfrm>
            <a:off x="3678480" y="1046160"/>
            <a:ext cx="1911600" cy="577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200" b="1" strike="noStrike" spc="-1">
                <a:solidFill>
                  <a:srgbClr val="000000"/>
                </a:solidFill>
                <a:latin typeface="Calibri"/>
              </a:rPr>
              <a:t>barriers</a:t>
            </a:r>
            <a:endParaRPr lang="en-US" sz="3200" b="0" strike="noStrike" spc="-1">
              <a:latin typeface="Arial"/>
            </a:endParaRPr>
          </a:p>
        </p:txBody>
      </p:sp>
      <p:sp>
        <p:nvSpPr>
          <p:cNvPr id="233" name="CustomShape 7"/>
          <p:cNvSpPr/>
          <p:nvPr/>
        </p:nvSpPr>
        <p:spPr>
          <a:xfrm>
            <a:off x="783720" y="5595840"/>
            <a:ext cx="7952040" cy="100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3000" b="0" strike="noStrike" spc="-1">
                <a:solidFill>
                  <a:srgbClr val="FF0000"/>
                </a:solidFill>
                <a:latin typeface="Calibri"/>
              </a:rPr>
              <a:t>Goal: overcome barriers and </a:t>
            </a:r>
            <a:r>
              <a:rPr lang="en-US" sz="3000" b="1" strike="noStrike" spc="-1">
                <a:solidFill>
                  <a:srgbClr val="FF0000"/>
                </a:solidFill>
                <a:latin typeface="Calibri"/>
              </a:rPr>
              <a:t>scale up </a:t>
            </a:r>
            <a:r>
              <a:rPr lang="en-US" sz="3000" b="0" strike="noStrike" spc="-1">
                <a:solidFill>
                  <a:srgbClr val="FF0000"/>
                </a:solidFill>
                <a:latin typeface="Calibri"/>
              </a:rPr>
              <a:t>scientific study of speech</a:t>
            </a:r>
            <a:endParaRPr lang="en-US" sz="3000" b="0" strike="noStrike" spc="-1">
              <a:latin typeface="Arial"/>
            </a:endParaRPr>
          </a:p>
        </p:txBody>
      </p:sp>
      <p:pic>
        <p:nvPicPr>
          <p:cNvPr id="234" name="Picture 4"/>
          <p:cNvPicPr/>
          <p:nvPr/>
        </p:nvPicPr>
        <p:blipFill>
          <a:blip r:embed="rId3"/>
          <a:stretch/>
        </p:blipFill>
        <p:spPr>
          <a:xfrm>
            <a:off x="264600" y="1563480"/>
            <a:ext cx="2607120" cy="1345680"/>
          </a:xfrm>
          <a:prstGeom prst="rect">
            <a:avLst/>
          </a:prstGeom>
          <a:ln w="9360">
            <a:noFill/>
          </a:ln>
        </p:spPr>
      </p:pic>
      <p:pic>
        <p:nvPicPr>
          <p:cNvPr id="235" name="Picture 3"/>
          <p:cNvPicPr/>
          <p:nvPr/>
        </p:nvPicPr>
        <p:blipFill>
          <a:blip r:embed="rId4"/>
          <a:stretch/>
        </p:blipFill>
        <p:spPr>
          <a:xfrm>
            <a:off x="335880" y="3004560"/>
            <a:ext cx="2525760" cy="1314720"/>
          </a:xfrm>
          <a:prstGeom prst="rect">
            <a:avLst/>
          </a:prstGeom>
          <a:ln w="9360">
            <a:noFill/>
          </a:ln>
        </p:spPr>
      </p:pic>
      <p:pic>
        <p:nvPicPr>
          <p:cNvPr id="236" name="Picture 5"/>
          <p:cNvPicPr/>
          <p:nvPr/>
        </p:nvPicPr>
        <p:blipFill>
          <a:blip r:embed="rId5"/>
          <a:stretch/>
        </p:blipFill>
        <p:spPr>
          <a:xfrm>
            <a:off x="748080" y="4417560"/>
            <a:ext cx="1523520" cy="1101960"/>
          </a:xfrm>
          <a:prstGeom prst="rect">
            <a:avLst/>
          </a:prstGeom>
          <a:ln w="936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p:cNvSpPr/>
          <p:nvPr/>
        </p:nvSpPr>
        <p:spPr>
          <a:xfrm>
            <a:off x="12960" y="1924920"/>
            <a:ext cx="4891320" cy="6701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endParaRPr lang="en-US" sz="1800" b="0" strike="noStrike" spc="-1">
              <a:latin typeface="Arial"/>
            </a:endParaRPr>
          </a:p>
          <a:p>
            <a:pPr marL="450720" indent="6480">
              <a:lnSpc>
                <a:spcPct val="100000"/>
              </a:lnSpc>
            </a:pPr>
            <a:r>
              <a:rPr lang="en-US" sz="3200" b="1" strike="noStrike" spc="-1">
                <a:solidFill>
                  <a:srgbClr val="0070C0"/>
                </a:solidFill>
                <a:latin typeface="Calibri"/>
              </a:rPr>
              <a:t>Software</a:t>
            </a:r>
            <a:r>
              <a:rPr lang="en-US" sz="3200" b="0" strike="noStrike" spc="-1">
                <a:solidFill>
                  <a:srgbClr val="000000"/>
                </a:solidFill>
                <a:latin typeface="Calibri"/>
              </a:rPr>
              <a:t> large-scale speech analysis</a:t>
            </a:r>
            <a:endParaRPr lang="en-US" sz="3200" b="0" strike="noStrike" spc="-1">
              <a:latin typeface="Arial"/>
            </a:endParaRPr>
          </a:p>
          <a:p>
            <a:pPr marL="450720" indent="6480">
              <a:lnSpc>
                <a:spcPct val="100000"/>
              </a:lnSpc>
            </a:pPr>
            <a:endParaRPr lang="en-US" sz="3200" b="0" strike="noStrike" spc="-1">
              <a:latin typeface="Arial"/>
            </a:endParaRPr>
          </a:p>
          <a:p>
            <a:pPr>
              <a:lnSpc>
                <a:spcPct val="100000"/>
              </a:lnSpc>
            </a:pPr>
            <a:endParaRPr lang="en-US" sz="3200" b="0" strike="noStrike" spc="-1">
              <a:latin typeface="Arial"/>
            </a:endParaRPr>
          </a:p>
          <a:p>
            <a:pPr>
              <a:lnSpc>
                <a:spcPct val="100000"/>
              </a:lnSpc>
            </a:pPr>
            <a:endParaRPr lang="en-US" sz="3200" b="0" strike="noStrike" spc="-1">
              <a:latin typeface="Arial"/>
            </a:endParaRPr>
          </a:p>
          <a:p>
            <a:pPr marL="914400" indent="-456840">
              <a:lnSpc>
                <a:spcPct val="100000"/>
              </a:lnSpc>
            </a:pPr>
            <a:r>
              <a:rPr lang="en-US" sz="3200" b="1" strike="noStrike" spc="-1">
                <a:solidFill>
                  <a:srgbClr val="0070C0"/>
                </a:solidFill>
                <a:latin typeface="Calibri"/>
              </a:rPr>
              <a:t>Data</a:t>
            </a:r>
            <a:r>
              <a:rPr lang="en-US" sz="3200" b="0" strike="noStrike" spc="-1">
                <a:solidFill>
                  <a:srgbClr val="000000"/>
                </a:solidFill>
                <a:latin typeface="Calibri"/>
              </a:rPr>
              <a:t> from ~40 datasets</a:t>
            </a:r>
            <a:endParaRPr lang="en-US" sz="3200" b="0" strike="noStrike" spc="-1">
              <a:latin typeface="Arial"/>
            </a:endParaRPr>
          </a:p>
          <a:p>
            <a:pPr marL="450720" indent="6480">
              <a:lnSpc>
                <a:spcPct val="100000"/>
              </a:lnSpc>
            </a:pPr>
            <a:r>
              <a:rPr lang="en-US" sz="3200" b="0" strike="noStrike" spc="-1">
                <a:solidFill>
                  <a:srgbClr val="000000"/>
                </a:solidFill>
                <a:latin typeface="Calibri"/>
              </a:rPr>
              <a:t>(socio)linguistic</a:t>
            </a:r>
            <a:br/>
            <a:r>
              <a:rPr lang="en-US" sz="3200" b="0" strike="noStrike" spc="-1">
                <a:solidFill>
                  <a:srgbClr val="000000"/>
                </a:solidFill>
                <a:latin typeface="Calibri"/>
              </a:rPr>
              <a:t> surveys</a:t>
            </a:r>
            <a:endParaRPr lang="en-US" sz="3200" b="0" strike="noStrike" spc="-1">
              <a:latin typeface="Arial"/>
            </a:endParaRPr>
          </a:p>
          <a:p>
            <a:pPr>
              <a:lnSpc>
                <a:spcPct val="100000"/>
              </a:lnSpc>
            </a:pPr>
            <a:endParaRPr lang="en-US" sz="3200" b="0" strike="noStrike" spc="-1">
              <a:latin typeface="Arial"/>
            </a:endParaRPr>
          </a:p>
          <a:p>
            <a:pPr marL="914400" indent="-456840">
              <a:lnSpc>
                <a:spcPct val="100000"/>
              </a:lnSpc>
            </a:pPr>
            <a:endParaRPr lang="en-US" sz="3200" b="0" strike="noStrike" spc="-1">
              <a:latin typeface="Arial"/>
            </a:endParaRPr>
          </a:p>
          <a:p>
            <a:pPr marL="457200" indent="-456840">
              <a:lnSpc>
                <a:spcPct val="100000"/>
              </a:lnSpc>
            </a:pPr>
            <a:r>
              <a:rPr lang="en-US" sz="3200" b="0" strike="noStrike" spc="-1">
                <a:solidFill>
                  <a:srgbClr val="000000"/>
                </a:solidFill>
                <a:latin typeface="Calibri"/>
              </a:rPr>
              <a:t> </a:t>
            </a:r>
            <a:endParaRPr lang="en-US" sz="3200" b="0" strike="noStrike" spc="-1">
              <a:latin typeface="Arial"/>
            </a:endParaRPr>
          </a:p>
          <a:p>
            <a:pPr>
              <a:lnSpc>
                <a:spcPct val="100000"/>
              </a:lnSpc>
            </a:pPr>
            <a:endParaRPr lang="en-US" sz="3200" b="0" strike="noStrike" spc="-1">
              <a:latin typeface="Arial"/>
            </a:endParaRPr>
          </a:p>
          <a:p>
            <a:pPr>
              <a:lnSpc>
                <a:spcPct val="100000"/>
              </a:lnSpc>
            </a:pPr>
            <a:endParaRPr lang="en-US" sz="3200" b="0" strike="noStrike" spc="-1">
              <a:latin typeface="Arial"/>
            </a:endParaRPr>
          </a:p>
        </p:txBody>
      </p:sp>
      <p:sp>
        <p:nvSpPr>
          <p:cNvPr id="238" name="TextShape 2"/>
          <p:cNvSpPr txBox="1"/>
          <p:nvPr/>
        </p:nvSpPr>
        <p:spPr>
          <a:xfrm>
            <a:off x="266760" y="345960"/>
            <a:ext cx="7886520" cy="1325160"/>
          </a:xfrm>
          <a:prstGeom prst="rect">
            <a:avLst/>
          </a:prstGeom>
          <a:noFill/>
          <a:ln>
            <a:noFill/>
          </a:ln>
        </p:spPr>
        <p:txBody>
          <a:bodyPr anchor="ctr">
            <a:noAutofit/>
          </a:bodyPr>
          <a:lstStyle/>
          <a:p>
            <a:pPr>
              <a:lnSpc>
                <a:spcPct val="90000"/>
              </a:lnSpc>
            </a:pPr>
            <a:r>
              <a:rPr lang="en-US" sz="4400" b="0" strike="noStrike" spc="-1">
                <a:solidFill>
                  <a:srgbClr val="000000"/>
                </a:solidFill>
                <a:latin typeface="Calibri Light"/>
              </a:rPr>
              <a:t>Project goals</a:t>
            </a:r>
            <a:endParaRPr lang="en-US" sz="4400" b="0" strike="noStrike" spc="-1">
              <a:solidFill>
                <a:srgbClr val="000000"/>
              </a:solidFill>
              <a:latin typeface="Calibri"/>
            </a:endParaRPr>
          </a:p>
        </p:txBody>
      </p:sp>
      <p:sp>
        <p:nvSpPr>
          <p:cNvPr id="239" name="CustomShape 3"/>
          <p:cNvSpPr/>
          <p:nvPr/>
        </p:nvSpPr>
        <p:spPr>
          <a:xfrm>
            <a:off x="5213520" y="3299400"/>
            <a:ext cx="3603960" cy="231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534960" indent="-77400">
              <a:lnSpc>
                <a:spcPct val="100000"/>
              </a:lnSpc>
            </a:pPr>
            <a:r>
              <a:rPr lang="en-US" sz="3200" b="1" strike="noStrike" spc="-1">
                <a:solidFill>
                  <a:srgbClr val="0070C0"/>
                </a:solidFill>
                <a:latin typeface="Calibri"/>
              </a:rPr>
              <a:t>Research </a:t>
            </a:r>
            <a:r>
              <a:rPr lang="en-US" sz="3200" b="0" strike="noStrike" spc="-1">
                <a:solidFill>
                  <a:srgbClr val="000000"/>
                </a:solidFill>
                <a:latin typeface="Calibri"/>
              </a:rPr>
              <a:t>’English’ sounds over time and space</a:t>
            </a:r>
            <a:endParaRPr lang="en-US" sz="3200" b="0" strike="noStrike" spc="-1">
              <a:latin typeface="Arial"/>
            </a:endParaRPr>
          </a:p>
          <a:p>
            <a:pPr>
              <a:lnSpc>
                <a:spcPct val="100000"/>
              </a:lnSpc>
            </a:pPr>
            <a:endParaRPr lang="en-US" sz="3200" b="0" strike="noStrike" spc="-1">
              <a:latin typeface="Arial"/>
            </a:endParaRPr>
          </a:p>
        </p:txBody>
      </p:sp>
      <p:sp>
        <p:nvSpPr>
          <p:cNvPr id="240" name="CustomShape 4"/>
          <p:cNvSpPr/>
          <p:nvPr/>
        </p:nvSpPr>
        <p:spPr>
          <a:xfrm>
            <a:off x="1621080" y="3773520"/>
            <a:ext cx="338040" cy="837000"/>
          </a:xfrm>
          <a:prstGeom prst="downArrow">
            <a:avLst>
              <a:gd name="adj1" fmla="val 50000"/>
              <a:gd name="adj2" fmla="val 50000"/>
            </a:avLst>
          </a:prstGeom>
          <a:solidFill>
            <a:srgbClr val="C00000"/>
          </a:solidFill>
          <a:ln>
            <a:noFill/>
          </a:ln>
        </p:spPr>
        <p:style>
          <a:lnRef idx="2">
            <a:schemeClr val="accent1"/>
          </a:lnRef>
          <a:fillRef idx="0">
            <a:schemeClr val="accent1"/>
          </a:fillRef>
          <a:effectRef idx="1">
            <a:schemeClr val="accent1"/>
          </a:effectRef>
          <a:fontRef idx="minor"/>
        </p:style>
      </p:sp>
      <p:sp>
        <p:nvSpPr>
          <p:cNvPr id="241" name="CustomShape 5"/>
          <p:cNvSpPr/>
          <p:nvPr/>
        </p:nvSpPr>
        <p:spPr>
          <a:xfrm rot="13947000">
            <a:off x="4609440" y="4516200"/>
            <a:ext cx="338040" cy="837000"/>
          </a:xfrm>
          <a:prstGeom prst="downArrow">
            <a:avLst>
              <a:gd name="adj1" fmla="val 50000"/>
              <a:gd name="adj2" fmla="val 50000"/>
            </a:avLst>
          </a:prstGeom>
          <a:solidFill>
            <a:srgbClr val="C00000"/>
          </a:solidFill>
          <a:ln>
            <a:noFill/>
          </a:ln>
        </p:spPr>
        <p:style>
          <a:lnRef idx="2">
            <a:schemeClr val="accent1"/>
          </a:lnRef>
          <a:fillRef idx="0">
            <a:schemeClr val="accent1"/>
          </a:fillRef>
          <a:effectRef idx="1">
            <a:schemeClr val="accent1"/>
          </a:effectRef>
          <a:fontRef idx="minor"/>
        </p:style>
      </p:sp>
      <p:sp>
        <p:nvSpPr>
          <p:cNvPr id="242" name="CustomShape 6"/>
          <p:cNvSpPr/>
          <p:nvPr/>
        </p:nvSpPr>
        <p:spPr>
          <a:xfrm rot="18059400">
            <a:off x="4714920" y="2668320"/>
            <a:ext cx="338040" cy="837000"/>
          </a:xfrm>
          <a:prstGeom prst="downArrow">
            <a:avLst>
              <a:gd name="adj1" fmla="val 50000"/>
              <a:gd name="adj2" fmla="val 50000"/>
            </a:avLst>
          </a:prstGeom>
          <a:solidFill>
            <a:srgbClr val="C00000"/>
          </a:solidFill>
          <a:ln>
            <a:noFill/>
          </a:ln>
        </p:spPr>
        <p:style>
          <a:lnRef idx="2">
            <a:schemeClr val="accent1"/>
          </a:lnRef>
          <a:fillRef idx="0">
            <a:schemeClr val="accent1"/>
          </a:fillRef>
          <a:effectRef idx="1">
            <a:schemeClr val="accent1"/>
          </a:effectRef>
          <a:fontRef idx="minor"/>
        </p:style>
      </p:sp>
      <p:pic>
        <p:nvPicPr>
          <p:cNvPr id="243" name="Picture 2"/>
          <p:cNvPicPr/>
          <p:nvPr/>
        </p:nvPicPr>
        <p:blipFill>
          <a:blip r:embed="rId3"/>
          <a:stretch/>
        </p:blipFill>
        <p:spPr>
          <a:xfrm>
            <a:off x="6721560" y="0"/>
            <a:ext cx="2422080" cy="1095120"/>
          </a:xfrm>
          <a:prstGeom prst="rect">
            <a:avLst/>
          </a:prstGeom>
          <a:ln w="9360">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4" name="Group 1"/>
          <p:cNvGrpSpPr/>
          <p:nvPr/>
        </p:nvGrpSpPr>
        <p:grpSpPr>
          <a:xfrm>
            <a:off x="177120" y="2053080"/>
            <a:ext cx="8846640" cy="2940840"/>
            <a:chOff x="177120" y="2053080"/>
            <a:chExt cx="8846640" cy="2940840"/>
          </a:xfrm>
        </p:grpSpPr>
        <p:sp>
          <p:nvSpPr>
            <p:cNvPr id="245" name="CustomShape 2"/>
            <p:cNvSpPr/>
            <p:nvPr/>
          </p:nvSpPr>
          <p:spPr>
            <a:xfrm>
              <a:off x="177120" y="2420280"/>
              <a:ext cx="1441080" cy="1565280"/>
            </a:xfrm>
            <a:prstGeom prst="roundRect">
              <a:avLst>
                <a:gd name="adj" fmla="val 16667"/>
              </a:avLst>
            </a:prstGeom>
            <a:solidFill>
              <a:srgbClr val="8EB4E3"/>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2300" b="0" strike="noStrike" spc="-1">
                  <a:solidFill>
                    <a:srgbClr val="000000"/>
                  </a:solidFill>
                  <a:latin typeface="Calibri"/>
                </a:rPr>
                <a:t>Datasets (speech corpora, lexicons)</a:t>
              </a:r>
              <a:endParaRPr lang="en-US" sz="2300" b="0" strike="noStrike" spc="-1">
                <a:latin typeface="Arial"/>
              </a:endParaRPr>
            </a:p>
          </p:txBody>
        </p:sp>
        <p:sp>
          <p:nvSpPr>
            <p:cNvPr id="246" name="CustomShape 3"/>
            <p:cNvSpPr/>
            <p:nvPr/>
          </p:nvSpPr>
          <p:spPr>
            <a:xfrm>
              <a:off x="1618920" y="3272040"/>
              <a:ext cx="774360" cy="11160"/>
            </a:xfrm>
            <a:custGeom>
              <a:avLst/>
              <a:gdLst/>
              <a:ahLst/>
              <a:cxnLst/>
              <a:rect l="l" t="t" r="r" b="b"/>
              <a:pathLst>
                <a:path w="21600" h="21600">
                  <a:moveTo>
                    <a:pt x="0" y="0"/>
                  </a:moveTo>
                  <a:lnTo>
                    <a:pt x="21600" y="21600"/>
                  </a:lnTo>
                </a:path>
              </a:pathLst>
            </a:custGeom>
            <a:noFill/>
            <a:ln w="57240">
              <a:tailEnd type="triangle" w="med" len="med"/>
            </a:ln>
          </p:spPr>
          <p:style>
            <a:lnRef idx="2">
              <a:schemeClr val="accent1"/>
            </a:lnRef>
            <a:fillRef idx="0">
              <a:schemeClr val="accent1"/>
            </a:fillRef>
            <a:effectRef idx="1">
              <a:schemeClr val="accent1"/>
            </a:effectRef>
            <a:fontRef idx="minor"/>
          </p:style>
        </p:sp>
        <p:sp>
          <p:nvSpPr>
            <p:cNvPr id="247" name="CustomShape 4"/>
            <p:cNvSpPr/>
            <p:nvPr/>
          </p:nvSpPr>
          <p:spPr>
            <a:xfrm>
              <a:off x="2393280" y="2464920"/>
              <a:ext cx="1540800" cy="1520640"/>
            </a:xfrm>
            <a:prstGeom prst="roundRect">
              <a:avLst>
                <a:gd name="adj" fmla="val 16667"/>
              </a:avLst>
            </a:prstGeom>
            <a:solidFill>
              <a:srgbClr val="8EB4E3"/>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2400" b="0" strike="noStrike" spc="-1">
                  <a:solidFill>
                    <a:srgbClr val="000000"/>
                  </a:solidFill>
                  <a:latin typeface="Calibri"/>
                </a:rPr>
                <a:t>Database</a:t>
              </a:r>
              <a:endParaRPr lang="en-US" sz="2400" b="0" strike="noStrike" spc="-1">
                <a:latin typeface="Arial"/>
              </a:endParaRPr>
            </a:p>
          </p:txBody>
        </p:sp>
        <p:sp>
          <p:nvSpPr>
            <p:cNvPr id="248" name="CustomShape 5"/>
            <p:cNvSpPr/>
            <p:nvPr/>
          </p:nvSpPr>
          <p:spPr>
            <a:xfrm>
              <a:off x="1479960" y="2053080"/>
              <a:ext cx="10130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a:solidFill>
                    <a:srgbClr val="000000"/>
                  </a:solidFill>
                  <a:latin typeface="Calibri"/>
                </a:rPr>
                <a:t>import</a:t>
              </a:r>
              <a:endParaRPr lang="en-US" sz="2400" b="0" strike="noStrike" spc="-1">
                <a:latin typeface="Arial"/>
              </a:endParaRPr>
            </a:p>
          </p:txBody>
        </p:sp>
        <p:sp>
          <p:nvSpPr>
            <p:cNvPr id="249" name="CustomShape 6"/>
            <p:cNvSpPr/>
            <p:nvPr/>
          </p:nvSpPr>
          <p:spPr>
            <a:xfrm rot="891600" flipV="1">
              <a:off x="3012840" y="3978360"/>
              <a:ext cx="554400" cy="603720"/>
            </a:xfrm>
            <a:custGeom>
              <a:avLst/>
              <a:gdLst/>
              <a:ahLst/>
              <a:cxnLst/>
              <a:rect l="l" t="t" r="r" b="b"/>
              <a:pathLst>
                <a:path w="1012979" h="775079">
                  <a:moveTo>
                    <a:pt x="0" y="639460"/>
                  </a:moveTo>
                  <a:cubicBezTo>
                    <a:pt x="20549" y="354866"/>
                    <a:pt x="41099" y="70272"/>
                    <a:pt x="209605" y="10682"/>
                  </a:cubicBezTo>
                  <a:cubicBezTo>
                    <a:pt x="378111" y="-48908"/>
                    <a:pt x="974045" y="154520"/>
                    <a:pt x="1011034" y="281919"/>
                  </a:cubicBezTo>
                  <a:cubicBezTo>
                    <a:pt x="1048023" y="409318"/>
                    <a:pt x="546616" y="690831"/>
                    <a:pt x="431539" y="775079"/>
                  </a:cubicBezTo>
                </a:path>
              </a:pathLst>
            </a:custGeom>
            <a:noFill/>
            <a:ln w="54000">
              <a:tailEnd type="triangle" w="med" len="med"/>
            </a:ln>
          </p:spPr>
          <p:style>
            <a:lnRef idx="2">
              <a:schemeClr val="accent1"/>
            </a:lnRef>
            <a:fillRef idx="0">
              <a:schemeClr val="accent1"/>
            </a:fillRef>
            <a:effectRef idx="1">
              <a:schemeClr val="accent1"/>
            </a:effectRef>
            <a:fontRef idx="minor"/>
          </p:style>
        </p:sp>
        <p:sp>
          <p:nvSpPr>
            <p:cNvPr id="250" name="CustomShape 7"/>
            <p:cNvSpPr/>
            <p:nvPr/>
          </p:nvSpPr>
          <p:spPr>
            <a:xfrm>
              <a:off x="2645280" y="4537800"/>
              <a:ext cx="33724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a:solidFill>
                    <a:srgbClr val="000000"/>
                  </a:solidFill>
                  <a:latin typeface="Calibri"/>
                </a:rPr>
                <a:t>add measures &amp; structure</a:t>
              </a:r>
              <a:endParaRPr lang="en-US" sz="2400" b="0" strike="noStrike" spc="-1">
                <a:latin typeface="Arial"/>
              </a:endParaRPr>
            </a:p>
          </p:txBody>
        </p:sp>
        <p:sp>
          <p:nvSpPr>
            <p:cNvPr id="251" name="CustomShape 8"/>
            <p:cNvSpPr/>
            <p:nvPr/>
          </p:nvSpPr>
          <p:spPr>
            <a:xfrm flipV="1">
              <a:off x="3934440" y="3272040"/>
              <a:ext cx="1015200" cy="7920"/>
            </a:xfrm>
            <a:custGeom>
              <a:avLst/>
              <a:gdLst/>
              <a:ahLst/>
              <a:cxnLst/>
              <a:rect l="l" t="t" r="r" b="b"/>
              <a:pathLst>
                <a:path w="21600" h="21600">
                  <a:moveTo>
                    <a:pt x="0" y="0"/>
                  </a:moveTo>
                  <a:lnTo>
                    <a:pt x="21600" y="21600"/>
                  </a:lnTo>
                </a:path>
              </a:pathLst>
            </a:custGeom>
            <a:noFill/>
            <a:ln w="57240">
              <a:tailEnd type="triangle" w="med" len="med"/>
            </a:ln>
          </p:spPr>
          <p:style>
            <a:lnRef idx="2">
              <a:schemeClr val="accent1"/>
            </a:lnRef>
            <a:fillRef idx="0">
              <a:schemeClr val="accent1"/>
            </a:fillRef>
            <a:effectRef idx="1">
              <a:schemeClr val="accent1"/>
            </a:effectRef>
            <a:fontRef idx="minor"/>
          </p:style>
        </p:sp>
        <p:sp>
          <p:nvSpPr>
            <p:cNvPr id="252" name="CustomShape 9"/>
            <p:cNvSpPr/>
            <p:nvPr/>
          </p:nvSpPr>
          <p:spPr>
            <a:xfrm>
              <a:off x="3775320" y="2077200"/>
              <a:ext cx="126756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a:solidFill>
                    <a:srgbClr val="000000"/>
                  </a:solidFill>
                  <a:latin typeface="Calibri"/>
                </a:rPr>
                <a:t>querying</a:t>
              </a:r>
              <a:endParaRPr lang="en-US" sz="2400" b="0" strike="noStrike" spc="-1">
                <a:latin typeface="Arial"/>
              </a:endParaRPr>
            </a:p>
          </p:txBody>
        </p:sp>
        <p:sp>
          <p:nvSpPr>
            <p:cNvPr id="253" name="CustomShape 10"/>
            <p:cNvSpPr/>
            <p:nvPr/>
          </p:nvSpPr>
          <p:spPr>
            <a:xfrm>
              <a:off x="4950000" y="2486160"/>
              <a:ext cx="1482840" cy="1499400"/>
            </a:xfrm>
            <a:prstGeom prst="roundRect">
              <a:avLst>
                <a:gd name="adj" fmla="val 16667"/>
              </a:avLst>
            </a:prstGeom>
            <a:solidFill>
              <a:srgbClr val="8EB4E3"/>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2400" b="0" strike="noStrike" spc="-1">
                  <a:solidFill>
                    <a:srgbClr val="000000"/>
                  </a:solidFill>
                  <a:latin typeface="Calibri"/>
                </a:rPr>
                <a:t>Set of linguistic objects</a:t>
              </a:r>
              <a:endParaRPr lang="en-US" sz="2400" b="0" strike="noStrike" spc="-1">
                <a:latin typeface="Arial"/>
              </a:endParaRPr>
            </a:p>
          </p:txBody>
        </p:sp>
        <p:sp>
          <p:nvSpPr>
            <p:cNvPr id="254" name="CustomShape 11"/>
            <p:cNvSpPr/>
            <p:nvPr/>
          </p:nvSpPr>
          <p:spPr>
            <a:xfrm flipV="1">
              <a:off x="6433200" y="3282840"/>
              <a:ext cx="997200" cy="360"/>
            </a:xfrm>
            <a:custGeom>
              <a:avLst/>
              <a:gdLst/>
              <a:ahLst/>
              <a:cxnLst/>
              <a:rect l="l" t="t" r="r" b="b"/>
              <a:pathLst>
                <a:path w="21600" h="21600">
                  <a:moveTo>
                    <a:pt x="0" y="0"/>
                  </a:moveTo>
                  <a:lnTo>
                    <a:pt x="21600" y="21600"/>
                  </a:lnTo>
                </a:path>
              </a:pathLst>
            </a:custGeom>
            <a:noFill/>
            <a:ln w="57240">
              <a:tailEnd type="triangle" w="med" len="med"/>
            </a:ln>
          </p:spPr>
          <p:style>
            <a:lnRef idx="2">
              <a:schemeClr val="accent1"/>
            </a:lnRef>
            <a:fillRef idx="0">
              <a:schemeClr val="accent1"/>
            </a:fillRef>
            <a:effectRef idx="1">
              <a:schemeClr val="accent1"/>
            </a:effectRef>
            <a:fontRef idx="minor"/>
          </p:style>
        </p:sp>
        <p:sp>
          <p:nvSpPr>
            <p:cNvPr id="255" name="CustomShape 12"/>
            <p:cNvSpPr/>
            <p:nvPr/>
          </p:nvSpPr>
          <p:spPr>
            <a:xfrm>
              <a:off x="7398360" y="2502000"/>
              <a:ext cx="1625400" cy="1417320"/>
            </a:xfrm>
            <a:prstGeom prst="roundRect">
              <a:avLst>
                <a:gd name="adj" fmla="val 16667"/>
              </a:avLst>
            </a:prstGeom>
            <a:solidFill>
              <a:srgbClr val="8EB4E3"/>
            </a:solidFill>
            <a:ln>
              <a:noFill/>
            </a:ln>
          </p:spPr>
          <p:style>
            <a:lnRef idx="1">
              <a:schemeClr val="accent1"/>
            </a:lnRef>
            <a:fillRef idx="3">
              <a:schemeClr val="accent1"/>
            </a:fillRef>
            <a:effectRef idx="2">
              <a:schemeClr val="accent1"/>
            </a:effectRef>
            <a:fontRef idx="minor"/>
          </p:style>
          <p:txBody>
            <a:bodyPr lIns="90000" tIns="45000" rIns="90000" bIns="45000" anchor="ctr">
              <a:noAutofit/>
            </a:bodyPr>
            <a:lstStyle/>
            <a:p>
              <a:pPr algn="ctr">
                <a:lnSpc>
                  <a:spcPct val="100000"/>
                </a:lnSpc>
              </a:pPr>
              <a:r>
                <a:rPr lang="en-US" sz="2400" b="0" strike="noStrike" spc="-1">
                  <a:solidFill>
                    <a:srgbClr val="000000"/>
                  </a:solidFill>
                  <a:latin typeface="Calibri"/>
                </a:rPr>
                <a:t>Data file (CSV)</a:t>
              </a:r>
              <a:endParaRPr lang="en-US" sz="2400" b="0" strike="noStrike" spc="-1">
                <a:latin typeface="Arial"/>
              </a:endParaRPr>
            </a:p>
          </p:txBody>
        </p:sp>
        <p:sp>
          <p:nvSpPr>
            <p:cNvPr id="256" name="CustomShape 13"/>
            <p:cNvSpPr/>
            <p:nvPr/>
          </p:nvSpPr>
          <p:spPr>
            <a:xfrm>
              <a:off x="6390360" y="2101320"/>
              <a:ext cx="97344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400" b="0" i="1" strike="noStrike" spc="-1">
                  <a:solidFill>
                    <a:srgbClr val="000000"/>
                  </a:solidFill>
                  <a:latin typeface="Calibri"/>
                </a:rPr>
                <a:t>export</a:t>
              </a:r>
              <a:endParaRPr lang="en-US" sz="2400" b="0" strike="noStrike" spc="-1">
                <a:latin typeface="Arial"/>
              </a:endParaRPr>
            </a:p>
          </p:txBody>
        </p:sp>
      </p:grpSp>
      <p:sp>
        <p:nvSpPr>
          <p:cNvPr id="257" name="CustomShape 14"/>
          <p:cNvSpPr/>
          <p:nvPr/>
        </p:nvSpPr>
        <p:spPr>
          <a:xfrm>
            <a:off x="123480" y="5083560"/>
            <a:ext cx="4741920" cy="2192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marL="457200" indent="-456840">
              <a:lnSpc>
                <a:spcPct val="100000"/>
              </a:lnSpc>
            </a:pPr>
            <a:r>
              <a:rPr lang="en-US" sz="3000" b="1" strike="noStrike" spc="-1">
                <a:solidFill>
                  <a:srgbClr val="006699"/>
                </a:solidFill>
                <a:latin typeface="Calibri"/>
              </a:rPr>
              <a:t>	Implementation</a:t>
            </a:r>
            <a:endParaRPr lang="en-US" sz="3000" b="0" strike="noStrike" spc="-1">
              <a:latin typeface="Arial"/>
            </a:endParaRPr>
          </a:p>
          <a:p>
            <a:pPr marL="743040" lvl="1" indent="-285480">
              <a:lnSpc>
                <a:spcPct val="100000"/>
              </a:lnSpc>
              <a:buClr>
                <a:srgbClr val="000000"/>
              </a:buClr>
              <a:buFont typeface="Arial"/>
              <a:buChar char="•"/>
            </a:pPr>
            <a:r>
              <a:rPr lang="en-US" sz="3000" b="0" strike="noStrike" spc="-1">
                <a:solidFill>
                  <a:srgbClr val="000000"/>
                </a:solidFill>
                <a:latin typeface="Calibri"/>
              </a:rPr>
              <a:t>Python API</a:t>
            </a:r>
            <a:endParaRPr lang="en-US" sz="3000" b="0" strike="noStrike" spc="-1">
              <a:latin typeface="Arial"/>
            </a:endParaRPr>
          </a:p>
          <a:p>
            <a:pPr marL="743040" lvl="1" indent="-285480">
              <a:lnSpc>
                <a:spcPct val="100000"/>
              </a:lnSpc>
              <a:buClr>
                <a:srgbClr val="000000"/>
              </a:buClr>
              <a:buFont typeface="Arial"/>
              <a:buChar char="•"/>
            </a:pPr>
            <a:r>
              <a:rPr lang="en-US" sz="3000" b="0" strike="noStrike" spc="-1">
                <a:solidFill>
                  <a:srgbClr val="000000"/>
                </a:solidFill>
                <a:latin typeface="Calibri"/>
              </a:rPr>
              <a:t>Graphical User Interface </a:t>
            </a:r>
            <a:br/>
            <a:r>
              <a:rPr lang="en-US" sz="3000" b="0" strike="noStrike" spc="-1">
                <a:solidFill>
                  <a:srgbClr val="000000"/>
                </a:solidFill>
                <a:latin typeface="Gill Sans"/>
              </a:rPr>
              <a:t> </a:t>
            </a:r>
            <a:endParaRPr lang="en-US" sz="3000" b="0" strike="noStrike" spc="-1">
              <a:latin typeface="Arial"/>
            </a:endParaRPr>
          </a:p>
          <a:p>
            <a:pPr>
              <a:lnSpc>
                <a:spcPct val="100000"/>
              </a:lnSpc>
            </a:pPr>
            <a:endParaRPr lang="en-US" sz="3000" b="0" strike="noStrike" spc="-1">
              <a:latin typeface="Arial"/>
            </a:endParaRPr>
          </a:p>
        </p:txBody>
      </p:sp>
      <p:sp>
        <p:nvSpPr>
          <p:cNvPr id="258" name="CustomShape 15"/>
          <p:cNvSpPr/>
          <p:nvPr/>
        </p:nvSpPr>
        <p:spPr>
          <a:xfrm>
            <a:off x="922680" y="1027440"/>
            <a:ext cx="3527640" cy="395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000" b="0" strike="noStrike" spc="-1">
                <a:solidFill>
                  <a:srgbClr val="000000"/>
                </a:solidFill>
                <a:latin typeface="Calibri"/>
              </a:rPr>
              <a:t>McAuliffe et al. </a:t>
            </a:r>
            <a:r>
              <a:rPr lang="en-US" sz="2000" b="0" i="1" strike="noStrike" spc="-1">
                <a:solidFill>
                  <a:srgbClr val="000000"/>
                </a:solidFill>
                <a:latin typeface="Calibri"/>
              </a:rPr>
              <a:t>Proc. ICPhS 2019</a:t>
            </a:r>
            <a:endParaRPr lang="en-US" sz="2000" b="0" strike="noStrike" spc="-1">
              <a:latin typeface="Arial"/>
            </a:endParaRPr>
          </a:p>
        </p:txBody>
      </p:sp>
      <p:pic>
        <p:nvPicPr>
          <p:cNvPr id="259" name="Picture 2" descr="Image result for michael mcauliffe mcgill"/>
          <p:cNvPicPr/>
          <p:nvPr/>
        </p:nvPicPr>
        <p:blipFill>
          <a:blip r:embed="rId3"/>
          <a:stretch/>
        </p:blipFill>
        <p:spPr>
          <a:xfrm>
            <a:off x="6765480" y="4539600"/>
            <a:ext cx="1651680" cy="1651680"/>
          </a:xfrm>
          <a:prstGeom prst="rect">
            <a:avLst/>
          </a:prstGeom>
          <a:ln>
            <a:noFill/>
          </a:ln>
        </p:spPr>
      </p:pic>
      <p:sp>
        <p:nvSpPr>
          <p:cNvPr id="260" name="CustomShape 16"/>
          <p:cNvSpPr/>
          <p:nvPr/>
        </p:nvSpPr>
        <p:spPr>
          <a:xfrm>
            <a:off x="6400080" y="6307920"/>
            <a:ext cx="2230920" cy="4255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2200" b="0" strike="noStrike" spc="-1">
                <a:solidFill>
                  <a:srgbClr val="FF0000"/>
                </a:solidFill>
                <a:latin typeface="Calibri"/>
              </a:rPr>
              <a:t>Michael McAuliffe</a:t>
            </a:r>
            <a:endParaRPr lang="en-US" sz="2200" b="0" strike="noStrike" spc="-1">
              <a:latin typeface="Arial"/>
            </a:endParaRPr>
          </a:p>
        </p:txBody>
      </p:sp>
      <p:sp>
        <p:nvSpPr>
          <p:cNvPr id="261" name="CustomShape 17"/>
          <p:cNvSpPr/>
          <p:nvPr/>
        </p:nvSpPr>
        <p:spPr>
          <a:xfrm>
            <a:off x="897480" y="370800"/>
            <a:ext cx="7898760" cy="6238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n-US" sz="3500" b="0" strike="noStrike" spc="-1">
                <a:solidFill>
                  <a:srgbClr val="000000"/>
                </a:solidFill>
                <a:latin typeface="Calibri"/>
              </a:rPr>
              <a:t>Integrated Speech Corpus ANalysis (ISCAN)</a:t>
            </a:r>
            <a:endParaRPr lang="en-US" sz="35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 name="Picture 3"/>
          <p:cNvPicPr/>
          <p:nvPr/>
        </p:nvPicPr>
        <p:blipFill>
          <a:blip r:embed="rId3">
            <a:lum bright="40000"/>
          </a:blip>
          <a:srcRect r="6025" b="17253"/>
          <a:stretch/>
        </p:blipFill>
        <p:spPr>
          <a:xfrm>
            <a:off x="270360" y="1123920"/>
            <a:ext cx="8726400" cy="3781080"/>
          </a:xfrm>
          <a:prstGeom prst="rect">
            <a:avLst/>
          </a:prstGeom>
          <a:ln>
            <a:noFill/>
          </a:ln>
        </p:spPr>
      </p:pic>
      <p:sp>
        <p:nvSpPr>
          <p:cNvPr id="263" name="CustomShape 1"/>
          <p:cNvSpPr/>
          <p:nvPr/>
        </p:nvSpPr>
        <p:spPr>
          <a:xfrm>
            <a:off x="261000" y="1496160"/>
            <a:ext cx="252144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a:solidFill>
                  <a:srgbClr val="000000"/>
                </a:solidFill>
                <a:latin typeface="Calibri"/>
              </a:rPr>
              <a:t>US and Canada</a:t>
            </a:r>
            <a:endParaRPr lang="en-US" sz="2000" b="0" strike="noStrike" spc="-1">
              <a:latin typeface="Arial"/>
            </a:endParaRPr>
          </a:p>
        </p:txBody>
      </p:sp>
      <p:sp>
        <p:nvSpPr>
          <p:cNvPr id="264" name="CustomShape 2"/>
          <p:cNvSpPr/>
          <p:nvPr/>
        </p:nvSpPr>
        <p:spPr>
          <a:xfrm>
            <a:off x="5286600" y="1312560"/>
            <a:ext cx="1797840" cy="39528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000" b="1" strike="noStrike" spc="-1">
                <a:solidFill>
                  <a:srgbClr val="000000"/>
                </a:solidFill>
                <a:latin typeface="Calibri"/>
              </a:rPr>
              <a:t>UK and Ireland</a:t>
            </a:r>
            <a:endParaRPr lang="en-US" sz="2000" b="0" strike="noStrike" spc="-1">
              <a:latin typeface="Arial"/>
            </a:endParaRPr>
          </a:p>
        </p:txBody>
      </p:sp>
      <p:sp>
        <p:nvSpPr>
          <p:cNvPr id="265" name="CustomShape 3"/>
          <p:cNvSpPr/>
          <p:nvPr/>
        </p:nvSpPr>
        <p:spPr>
          <a:xfrm>
            <a:off x="0" y="5032800"/>
            <a:ext cx="9495360" cy="146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indent="-216000">
              <a:lnSpc>
                <a:spcPct val="100000"/>
              </a:lnSpc>
              <a:buClr>
                <a:srgbClr val="000000"/>
              </a:buClr>
              <a:buFont typeface="Arial"/>
              <a:buChar char="•"/>
            </a:pPr>
            <a:r>
              <a:rPr lang="en-US" sz="3000" b="0" strike="noStrike" spc="-1">
                <a:solidFill>
                  <a:srgbClr val="000000"/>
                </a:solidFill>
                <a:latin typeface="Calibri"/>
              </a:rPr>
              <a:t> 40 collected: public/private, 4 countries, 115 years </a:t>
            </a:r>
            <a:endParaRPr lang="en-US" sz="3000" b="0" strike="noStrike" spc="-1">
              <a:latin typeface="Arial"/>
            </a:endParaRPr>
          </a:p>
          <a:p>
            <a:pPr indent="-216000">
              <a:lnSpc>
                <a:spcPct val="100000"/>
              </a:lnSpc>
              <a:buClr>
                <a:srgbClr val="000000"/>
              </a:buClr>
              <a:buFont typeface="Arial"/>
              <a:buChar char="•"/>
            </a:pPr>
            <a:r>
              <a:rPr lang="en-US" sz="3000" b="0" strike="noStrike" spc="-1">
                <a:solidFill>
                  <a:srgbClr val="000000"/>
                </a:solidFill>
                <a:latin typeface="Calibri"/>
              </a:rPr>
              <a:t> 25 processed: 30 dialects, ~4500 speakers,  ~2060 hours</a:t>
            </a:r>
            <a:endParaRPr lang="en-US" sz="3000" b="0" strike="noStrike" spc="-1">
              <a:latin typeface="Arial"/>
            </a:endParaRPr>
          </a:p>
          <a:p>
            <a:pPr indent="-216000">
              <a:lnSpc>
                <a:spcPct val="100000"/>
              </a:lnSpc>
              <a:buClr>
                <a:srgbClr val="000000"/>
              </a:buClr>
              <a:buFont typeface="Arial"/>
              <a:buChar char="•"/>
            </a:pPr>
            <a:r>
              <a:rPr lang="en-US" sz="3000" b="0" strike="noStrike" spc="-1">
                <a:solidFill>
                  <a:srgbClr val="000000"/>
                </a:solidFill>
                <a:latin typeface="Calibri"/>
              </a:rPr>
              <a:t> 18 measured</a:t>
            </a:r>
            <a:endParaRPr lang="en-US" sz="3000" b="0" strike="noStrike" spc="-1">
              <a:latin typeface="Arial"/>
            </a:endParaRPr>
          </a:p>
        </p:txBody>
      </p:sp>
      <p:sp>
        <p:nvSpPr>
          <p:cNvPr id="266" name="CustomShape 4"/>
          <p:cNvSpPr/>
          <p:nvPr/>
        </p:nvSpPr>
        <p:spPr>
          <a:xfrm>
            <a:off x="457200" y="136800"/>
            <a:ext cx="8229240" cy="82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en-US" sz="4400" b="0" strike="noStrike" spc="-1">
                <a:solidFill>
                  <a:srgbClr val="000000"/>
                </a:solidFill>
                <a:latin typeface="Calibri Light"/>
              </a:rPr>
              <a:t>Datasets</a:t>
            </a:r>
            <a:endParaRPr lang="en-US" sz="4400" b="0" strike="noStrike" spc="-1">
              <a:latin typeface="Arial"/>
            </a:endParaRPr>
          </a:p>
        </p:txBody>
      </p:sp>
      <p:sp>
        <p:nvSpPr>
          <p:cNvPr id="267" name="CustomShape 5"/>
          <p:cNvSpPr/>
          <p:nvPr/>
        </p:nvSpPr>
        <p:spPr>
          <a:xfrm>
            <a:off x="4735080" y="31680"/>
            <a:ext cx="4464360" cy="5169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2800" b="0" u="sng" strike="noStrike" spc="-1">
                <a:solidFill>
                  <a:srgbClr val="0563C1"/>
                </a:solidFill>
                <a:uFillTx/>
                <a:latin typeface="Calibri"/>
                <a:hlinkClick r:id="rId4"/>
              </a:rPr>
              <a:t>https://spade.glasgow.ac.uk/the-spade-consortium/</a:t>
            </a:r>
            <a:endParaRPr lang="en-US" sz="28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9550</TotalTime>
  <Words>1941</Words>
  <Application>Microsoft Macintosh PowerPoint</Application>
  <PresentationFormat>On-screen Show (4:3)</PresentationFormat>
  <Paragraphs>248</Paragraphs>
  <Slides>23</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23</vt:i4>
      </vt:variant>
    </vt:vector>
  </HeadingPairs>
  <TitlesOfParts>
    <vt:vector size="34" baseType="lpstr">
      <vt:lpstr>Arial</vt:lpstr>
      <vt:lpstr>Calibri</vt:lpstr>
      <vt:lpstr>Calibri Light</vt:lpstr>
      <vt:lpstr>Gill Sans</vt:lpstr>
      <vt:lpstr>Symbol</vt:lpstr>
      <vt:lpstr>Times New Roman</vt:lpstr>
      <vt:lpstr>Wingdings</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Rachel Macdonald</dc:creator>
  <dc:description/>
  <cp:lastModifiedBy>Alison Eggerth</cp:lastModifiedBy>
  <cp:revision>579</cp:revision>
  <dcterms:created xsi:type="dcterms:W3CDTF">2017-11-29T12:04:05Z</dcterms:created>
  <dcterms:modified xsi:type="dcterms:W3CDTF">2020-02-28T18:43:57Z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University Of Glasgow</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1</vt:i4>
  </property>
  <property fmtid="{D5CDD505-2E9C-101B-9397-08002B2CF9AE}" pid="8" name="Notes">
    <vt:i4>60</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85</vt:i4>
  </property>
</Properties>
</file>